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media/audio1.bin" ContentType="audio/unknown"/>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heme/theme16.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21.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Masters/slideMaster1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theme/theme15.xml" ContentType="application/vnd.openxmlformats-officedocument.theme+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2" r:id="rId2"/>
    <p:sldMasterId id="2147483693" r:id="rId3"/>
    <p:sldMasterId id="2147483695" r:id="rId4"/>
    <p:sldMasterId id="2147483697" r:id="rId5"/>
    <p:sldMasterId id="2147483699" r:id="rId6"/>
    <p:sldMasterId id="2147483701" r:id="rId7"/>
    <p:sldMasterId id="2147483703" r:id="rId8"/>
    <p:sldMasterId id="2147483704" r:id="rId9"/>
    <p:sldMasterId id="2147483705" r:id="rId10"/>
    <p:sldMasterId id="2147483707" r:id="rId11"/>
    <p:sldMasterId id="2147483709" r:id="rId12"/>
    <p:sldMasterId id="2147483711" r:id="rId13"/>
    <p:sldMasterId id="2147483713" r:id="rId14"/>
    <p:sldMasterId id="2147483715" r:id="rId15"/>
    <p:sldMasterId id="2147483716" r:id="rId16"/>
    <p:sldMasterId id="2147483718" r:id="rId17"/>
    <p:sldMasterId id="2147483720" r:id="rId18"/>
    <p:sldMasterId id="2147483722" r:id="rId19"/>
  </p:sldMasterIdLst>
  <p:notesMasterIdLst>
    <p:notesMasterId r:id="rId54"/>
  </p:notesMasterIdLst>
  <p:handoutMasterIdLst>
    <p:handoutMasterId r:id="rId55"/>
  </p:handoutMasterIdLst>
  <p:sldIdLst>
    <p:sldId id="316" r:id="rId20"/>
    <p:sldId id="258" r:id="rId21"/>
    <p:sldId id="259" r:id="rId22"/>
    <p:sldId id="287" r:id="rId23"/>
    <p:sldId id="261" r:id="rId24"/>
    <p:sldId id="320" r:id="rId25"/>
    <p:sldId id="321" r:id="rId26"/>
    <p:sldId id="322" r:id="rId27"/>
    <p:sldId id="323" r:id="rId28"/>
    <p:sldId id="308" r:id="rId29"/>
    <p:sldId id="309" r:id="rId30"/>
    <p:sldId id="310" r:id="rId31"/>
    <p:sldId id="313" r:id="rId32"/>
    <p:sldId id="311" r:id="rId33"/>
    <p:sldId id="312" r:id="rId34"/>
    <p:sldId id="314" r:id="rId35"/>
    <p:sldId id="315" r:id="rId36"/>
    <p:sldId id="272" r:id="rId37"/>
    <p:sldId id="274" r:id="rId38"/>
    <p:sldId id="306" r:id="rId39"/>
    <p:sldId id="276" r:id="rId40"/>
    <p:sldId id="277" r:id="rId41"/>
    <p:sldId id="317" r:id="rId42"/>
    <p:sldId id="318" r:id="rId43"/>
    <p:sldId id="278" r:id="rId44"/>
    <p:sldId id="279" r:id="rId45"/>
    <p:sldId id="280" r:id="rId46"/>
    <p:sldId id="281" r:id="rId47"/>
    <p:sldId id="282" r:id="rId48"/>
    <p:sldId id="283" r:id="rId49"/>
    <p:sldId id="284" r:id="rId50"/>
    <p:sldId id="285" r:id="rId51"/>
    <p:sldId id="286" r:id="rId52"/>
    <p:sldId id="319" r:id="rId5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CC3300"/>
    <a:srgbClr val="CC3399"/>
    <a:srgbClr val="FF9900"/>
    <a:srgbClr val="004D86"/>
    <a:srgbClr val="073E8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1"/>
        <p:guide pos="2880"/>
      </p:guideLst>
    </p:cSldViewPr>
  </p:slideViewPr>
  <p:notesTextViewPr>
    <p:cViewPr>
      <p:scale>
        <a:sx n="1" d="1"/>
        <a:sy n="1" d="1"/>
      </p:scale>
      <p:origin x="0" y="0"/>
    </p:cViewPr>
  </p:notesTextViewPr>
  <p:notesViewPr>
    <p:cSldViewPr>
      <p:cViewPr varScale="1">
        <p:scale>
          <a:sx n="70" d="100"/>
          <a:sy n="70" d="100"/>
        </p:scale>
        <p:origin x="-3294" y="-9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58E4E99-7A0F-48EF-8349-EC75F3043613}" type="datetimeFigureOut">
              <a:rPr lang="en-US" smtClean="0"/>
              <a:pPr/>
              <a:t>11/20/2016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5EAADB5-8FA8-46F8-8669-8A646570ABFE}" type="slidenum">
              <a:rPr lang="en-US" smtClean="0"/>
              <a:pPr/>
              <a:t>‹#›</a:t>
            </a:fld>
            <a:endParaRPr lang="en-US"/>
          </a:p>
        </p:txBody>
      </p:sp>
    </p:spTree>
    <p:extLst>
      <p:ext uri="{BB962C8B-B14F-4D97-AF65-F5344CB8AC3E}">
        <p14:creationId xmlns="" xmlns:p14="http://schemas.microsoft.com/office/powerpoint/2010/main" val="656740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09678FF-18C2-44B5-B3B2-DE649CEF015C}" type="datetimeFigureOut">
              <a:rPr lang="en-US" smtClean="0"/>
              <a:pPr/>
              <a:t>11/20/2016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51277A0-3359-45BF-A04F-0A5E12C382CB}" type="slidenum">
              <a:rPr lang="en-US" smtClean="0"/>
              <a:pPr/>
              <a:t>‹#›</a:t>
            </a:fld>
            <a:endParaRPr lang="en-US"/>
          </a:p>
        </p:txBody>
      </p:sp>
    </p:spTree>
    <p:extLst>
      <p:ext uri="{BB962C8B-B14F-4D97-AF65-F5344CB8AC3E}">
        <p14:creationId xmlns="" xmlns:p14="http://schemas.microsoft.com/office/powerpoint/2010/main" val="12564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11/20/2016 9:17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FE18B6C5-E054-41AD-BF2B-DC8BA501C1B1}" type="slidenum">
              <a:rPr lang="en-US" smtClean="0">
                <a:solidFill>
                  <a:prstClr val="black"/>
                </a:solidFill>
              </a:rPr>
              <a:pPr>
                <a:defRPr/>
              </a:pPr>
              <a:t>6</a:t>
            </a:fld>
            <a:endParaRPr lang="en-US" dirty="0" smtClean="0">
              <a:solidFill>
                <a:prstClr val="black"/>
              </a:solidFill>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FA57F9-917C-1745-B08C-2BB60551BAC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 val="228540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0.xml"/><Relationship Id="rId1" Type="http://schemas.openxmlformats.org/officeDocument/2006/relationships/vmlDrawing" Target="../drawings/vmlDrawing2.vml"/><Relationship Id="rId4" Type="http://schemas.openxmlformats.org/officeDocument/2006/relationships/image" Target="../media/image7.jpe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1.xml"/><Relationship Id="rId1" Type="http://schemas.openxmlformats.org/officeDocument/2006/relationships/vmlDrawing" Target="../drawings/vmlDrawing4.v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5" y="228608"/>
            <a:ext cx="8695945" cy="6035039"/>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7" y="5353970"/>
            <a:ext cx="8723376" cy="1331579"/>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2" y="1600205"/>
            <a:ext cx="7772400" cy="1780107"/>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8"/>
            <a:ext cx="6400800" cy="1473199"/>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AD87A2-499A-4D8D-A952-7CC2E3859BE2}"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76136-C310-4E2A-8A32-0DA48DDCA4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87A2-499A-4D8D-A952-7CC2E3859BE2}"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76136-C310-4E2A-8A32-0DA48DDCA4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5" y="228605"/>
            <a:ext cx="8695945" cy="142646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BAD87A2-499A-4D8D-A952-7CC2E3859BE2}"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76136-C310-4E2A-8A32-0DA48DDCA426}" type="slidenum">
              <a:rPr lang="en-US" smtClean="0"/>
              <a:pPr/>
              <a:t>‹#›</a:t>
            </a:fld>
            <a:endParaRPr lang="en-US"/>
          </a:p>
        </p:txBody>
      </p:sp>
      <p:grpSp>
        <p:nvGrpSpPr>
          <p:cNvPr id="15" name="Group 14"/>
          <p:cNvGrpSpPr>
            <a:grpSpLocks noChangeAspect="1"/>
          </p:cNvGrpSpPr>
          <p:nvPr/>
        </p:nvGrpSpPr>
        <p:grpSpPr bwMode="hidden">
          <a:xfrm>
            <a:off x="211667" y="714199"/>
            <a:ext cx="8723376" cy="1331579"/>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4" y="1447803"/>
            <a:ext cx="2057401"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5" y="1447808"/>
            <a:ext cx="6019801"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0" i="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2" y="1411559"/>
            <a:ext cx="8382000" cy="221086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Line 4"/>
          <p:cNvSpPr>
            <a:spLocks noChangeShapeType="1"/>
          </p:cNvSpPr>
          <p:nvPr/>
        </p:nvSpPr>
        <p:spPr bwMode="auto">
          <a:xfrm>
            <a:off x="379416" y="1231900"/>
            <a:ext cx="8385175" cy="0"/>
          </a:xfrm>
          <a:prstGeom prst="line">
            <a:avLst/>
          </a:prstGeom>
          <a:noFill/>
          <a:ln w="57150">
            <a:solidFill>
              <a:srgbClr val="000066"/>
            </a:solidFill>
            <a:round/>
            <a:headEnd/>
            <a:tailEnd/>
          </a:ln>
          <a:effectLst/>
        </p:spPr>
        <p:txBody>
          <a:bodyPr wrap="none" anchor="ctr"/>
          <a:lstStyle/>
          <a:p>
            <a:pPr algn="ctr" defTabSz="457200">
              <a:lnSpc>
                <a:spcPct val="90000"/>
              </a:lnSpc>
              <a:defRPr/>
            </a:pPr>
            <a:endParaRPr lang="en-US">
              <a:solidFill>
                <a:srgbClr val="003399"/>
              </a:solidFill>
              <a:effectLst>
                <a:outerShdw blurRad="38100" dist="38100" dir="2700000" algn="tl">
                  <a:srgbClr val="000000">
                    <a:alpha val="43137"/>
                  </a:srgbClr>
                </a:outerShdw>
              </a:effectLst>
            </a:endParaRPr>
          </a:p>
        </p:txBody>
      </p:sp>
      <p:sp>
        <p:nvSpPr>
          <p:cNvPr id="3" name="Line 6"/>
          <p:cNvSpPr>
            <a:spLocks noChangeShapeType="1"/>
          </p:cNvSpPr>
          <p:nvPr/>
        </p:nvSpPr>
        <p:spPr bwMode="auto">
          <a:xfrm>
            <a:off x="382588" y="6292850"/>
            <a:ext cx="8382000" cy="0"/>
          </a:xfrm>
          <a:prstGeom prst="line">
            <a:avLst/>
          </a:prstGeom>
          <a:noFill/>
          <a:ln w="57150">
            <a:solidFill>
              <a:srgbClr val="000066"/>
            </a:solidFill>
            <a:round/>
            <a:headEnd/>
            <a:tailEnd/>
          </a:ln>
          <a:effectLst/>
        </p:spPr>
        <p:txBody>
          <a:bodyPr wrap="none" anchor="ctr"/>
          <a:lstStyle/>
          <a:p>
            <a:pPr algn="ctr" defTabSz="457200">
              <a:lnSpc>
                <a:spcPct val="90000"/>
              </a:lnSpc>
              <a:defRPr/>
            </a:pPr>
            <a:endParaRPr lang="en-US">
              <a:solidFill>
                <a:srgbClr val="003399"/>
              </a:solidFill>
              <a:effectLst>
                <a:outerShdw blurRad="38100" dist="38100" dir="2700000" algn="tl">
                  <a:srgbClr val="000000">
                    <a:alpha val="43137"/>
                  </a:srgbClr>
                </a:outerShdw>
              </a:effectLst>
            </a:endParaRPr>
          </a:p>
        </p:txBody>
      </p:sp>
      <p:graphicFrame>
        <p:nvGraphicFramePr>
          <p:cNvPr id="4" name="Object 7"/>
          <p:cNvGraphicFramePr>
            <a:graphicFrameLocks noChangeAspect="1"/>
          </p:cNvGraphicFramePr>
          <p:nvPr/>
        </p:nvGraphicFramePr>
        <p:xfrm>
          <a:off x="7889875" y="77794"/>
          <a:ext cx="1181100" cy="1100137"/>
        </p:xfrm>
        <a:graphic>
          <a:graphicData uri="http://schemas.openxmlformats.org/presentationml/2006/ole">
            <p:oleObj spid="_x0000_s2050" name="Photo Editor Photo" r:id="rId3" imgW="2742857" imgH="2553056" progId="">
              <p:embed/>
            </p:oleObj>
          </a:graphicData>
        </a:graphic>
      </p:graphicFrame>
      <p:pic>
        <p:nvPicPr>
          <p:cNvPr id="5" name="Picture 10" descr="AMC Symbol"/>
          <p:cNvPicPr>
            <a:picLocks noChangeAspect="1" noChangeArrowheads="1"/>
          </p:cNvPicPr>
          <p:nvPr userDrawn="1"/>
        </p:nvPicPr>
        <p:blipFill>
          <a:blip r:embed="rId4" cstate="print"/>
          <a:srcRect/>
          <a:stretch>
            <a:fillRect/>
          </a:stretch>
        </p:blipFill>
        <p:spPr bwMode="auto">
          <a:xfrm>
            <a:off x="53978" y="76200"/>
            <a:ext cx="1089025" cy="1066800"/>
          </a:xfrm>
          <a:prstGeom prst="rect">
            <a:avLst/>
          </a:prstGeom>
          <a:noFill/>
          <a:ln w="9525">
            <a:noFill/>
            <a:miter lim="800000"/>
            <a:headEnd/>
            <a:tailEnd/>
          </a:ln>
        </p:spPr>
      </p:pic>
      <p:sp>
        <p:nvSpPr>
          <p:cNvPr id="9" name="Rectangle 3"/>
          <p:cNvSpPr>
            <a:spLocks noChangeArrowheads="1"/>
          </p:cNvSpPr>
          <p:nvPr userDrawn="1"/>
        </p:nvSpPr>
        <p:spPr bwMode="auto">
          <a:xfrm>
            <a:off x="381000" y="6400800"/>
            <a:ext cx="8382000" cy="400110"/>
          </a:xfrm>
          <a:prstGeom prst="rect">
            <a:avLst/>
          </a:prstGeom>
          <a:noFill/>
          <a:ln w="9525">
            <a:noFill/>
            <a:miter lim="800000"/>
            <a:headEnd/>
            <a:tailEnd/>
          </a:ln>
        </p:spPr>
        <p:txBody>
          <a:bodyPr>
            <a:spAutoFit/>
          </a:bodyPr>
          <a:lstStyle/>
          <a:p>
            <a:pPr algn="ctr" defTabSz="457200"/>
            <a:r>
              <a:rPr lang="en-US" sz="2000" b="1" i="1" dirty="0">
                <a:solidFill>
                  <a:srgbClr val="000066"/>
                </a:solidFill>
              </a:rPr>
              <a:t>Deliberate Excellence!</a:t>
            </a:r>
          </a:p>
        </p:txBody>
      </p:sp>
      <p:sp>
        <p:nvSpPr>
          <p:cNvPr id="8" name="TextBox 7"/>
          <p:cNvSpPr txBox="1"/>
          <p:nvPr userDrawn="1"/>
        </p:nvSpPr>
        <p:spPr>
          <a:xfrm>
            <a:off x="6986833" y="0"/>
            <a:ext cx="1120820" cy="230832"/>
          </a:xfrm>
          <a:prstGeom prst="rect">
            <a:avLst/>
          </a:prstGeom>
          <a:noFill/>
        </p:spPr>
        <p:txBody>
          <a:bodyPr wrap="none" rtlCol="0">
            <a:spAutoFit/>
          </a:bodyPr>
          <a:lstStyle/>
          <a:p>
            <a:pPr defTabSz="457200"/>
            <a:r>
              <a:rPr lang="en-US" sz="900" b="1" dirty="0">
                <a:solidFill>
                  <a:srgbClr val="00B050"/>
                </a:solidFill>
                <a:latin typeface="Times New Roman" pitchFamily="18" charset="0"/>
                <a:cs typeface="Times New Roman" pitchFamily="18" charset="0"/>
              </a:rPr>
              <a:t>UNCLASS//FOUO</a:t>
            </a:r>
          </a:p>
        </p:txBody>
      </p:sp>
      <p:sp>
        <p:nvSpPr>
          <p:cNvPr id="12" name="TextBox 11"/>
          <p:cNvSpPr txBox="1"/>
          <p:nvPr userDrawn="1"/>
        </p:nvSpPr>
        <p:spPr>
          <a:xfrm>
            <a:off x="152400" y="6370023"/>
            <a:ext cx="1149674" cy="230832"/>
          </a:xfrm>
          <a:prstGeom prst="rect">
            <a:avLst/>
          </a:prstGeom>
          <a:noFill/>
        </p:spPr>
        <p:txBody>
          <a:bodyPr wrap="none" rtlCol="0">
            <a:spAutoFit/>
          </a:bodyPr>
          <a:lstStyle/>
          <a:p>
            <a:pPr defTabSz="457200"/>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777852153"/>
      </p:ext>
    </p:extLst>
  </p:cSld>
  <p:clrMapOvr>
    <a:masterClrMapping/>
  </p:clrMapOvr>
  <p:transition spd="slow">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Line 4"/>
          <p:cNvSpPr>
            <a:spLocks noChangeShapeType="1"/>
          </p:cNvSpPr>
          <p:nvPr/>
        </p:nvSpPr>
        <p:spPr bwMode="auto">
          <a:xfrm>
            <a:off x="379416" y="1231900"/>
            <a:ext cx="8385175" cy="0"/>
          </a:xfrm>
          <a:prstGeom prst="line">
            <a:avLst/>
          </a:prstGeom>
          <a:noFill/>
          <a:ln w="57150">
            <a:solidFill>
              <a:srgbClr val="000066"/>
            </a:solidFill>
            <a:round/>
            <a:headEnd/>
            <a:tailEnd/>
          </a:ln>
          <a:effectLst/>
        </p:spPr>
        <p:txBody>
          <a:bodyPr wrap="none" anchor="ctr"/>
          <a:lstStyle/>
          <a:p>
            <a:pPr algn="ctr" defTabSz="457200">
              <a:lnSpc>
                <a:spcPct val="90000"/>
              </a:lnSpc>
              <a:defRPr/>
            </a:pPr>
            <a:endParaRPr lang="en-US">
              <a:solidFill>
                <a:srgbClr val="003399"/>
              </a:solidFill>
              <a:effectLst>
                <a:outerShdw blurRad="38100" dist="38100" dir="2700000" algn="tl">
                  <a:srgbClr val="000000">
                    <a:alpha val="43137"/>
                  </a:srgbClr>
                </a:outerShdw>
              </a:effectLst>
            </a:endParaRPr>
          </a:p>
        </p:txBody>
      </p:sp>
      <p:sp>
        <p:nvSpPr>
          <p:cNvPr id="3" name="Line 6"/>
          <p:cNvSpPr>
            <a:spLocks noChangeShapeType="1"/>
          </p:cNvSpPr>
          <p:nvPr/>
        </p:nvSpPr>
        <p:spPr bwMode="auto">
          <a:xfrm>
            <a:off x="382588" y="6292850"/>
            <a:ext cx="8382000" cy="0"/>
          </a:xfrm>
          <a:prstGeom prst="line">
            <a:avLst/>
          </a:prstGeom>
          <a:noFill/>
          <a:ln w="57150">
            <a:solidFill>
              <a:srgbClr val="000066"/>
            </a:solidFill>
            <a:round/>
            <a:headEnd/>
            <a:tailEnd/>
          </a:ln>
          <a:effectLst/>
        </p:spPr>
        <p:txBody>
          <a:bodyPr wrap="none" anchor="ctr"/>
          <a:lstStyle/>
          <a:p>
            <a:pPr algn="ctr" defTabSz="457200">
              <a:lnSpc>
                <a:spcPct val="90000"/>
              </a:lnSpc>
              <a:defRPr/>
            </a:pPr>
            <a:endParaRPr lang="en-US">
              <a:solidFill>
                <a:srgbClr val="003399"/>
              </a:solidFill>
              <a:effectLst>
                <a:outerShdw blurRad="38100" dist="38100" dir="2700000" algn="tl">
                  <a:srgbClr val="000000">
                    <a:alpha val="43137"/>
                  </a:srgbClr>
                </a:outerShdw>
              </a:effectLst>
            </a:endParaRPr>
          </a:p>
        </p:txBody>
      </p:sp>
      <p:graphicFrame>
        <p:nvGraphicFramePr>
          <p:cNvPr id="4" name="Object 7"/>
          <p:cNvGraphicFramePr>
            <a:graphicFrameLocks noChangeAspect="1"/>
          </p:cNvGraphicFramePr>
          <p:nvPr/>
        </p:nvGraphicFramePr>
        <p:xfrm>
          <a:off x="7889875" y="77794"/>
          <a:ext cx="1181100" cy="1100137"/>
        </p:xfrm>
        <a:graphic>
          <a:graphicData uri="http://schemas.openxmlformats.org/presentationml/2006/ole">
            <p:oleObj spid="_x0000_s4098" name="Photo Editor Photo" r:id="rId3" imgW="2742857" imgH="2553056" progId="">
              <p:embed/>
            </p:oleObj>
          </a:graphicData>
        </a:graphic>
      </p:graphicFrame>
      <p:pic>
        <p:nvPicPr>
          <p:cNvPr id="5" name="Picture 10" descr="AMC Symbol"/>
          <p:cNvPicPr>
            <a:picLocks noChangeAspect="1" noChangeArrowheads="1"/>
          </p:cNvPicPr>
          <p:nvPr userDrawn="1"/>
        </p:nvPicPr>
        <p:blipFill>
          <a:blip r:embed="rId4" cstate="print"/>
          <a:srcRect/>
          <a:stretch>
            <a:fillRect/>
          </a:stretch>
        </p:blipFill>
        <p:spPr bwMode="auto">
          <a:xfrm>
            <a:off x="53978" y="76200"/>
            <a:ext cx="1089025" cy="1066800"/>
          </a:xfrm>
          <a:prstGeom prst="rect">
            <a:avLst/>
          </a:prstGeom>
          <a:noFill/>
          <a:ln w="9525">
            <a:noFill/>
            <a:miter lim="800000"/>
            <a:headEnd/>
            <a:tailEnd/>
          </a:ln>
        </p:spPr>
      </p:pic>
      <p:sp>
        <p:nvSpPr>
          <p:cNvPr id="9" name="Rectangle 3"/>
          <p:cNvSpPr>
            <a:spLocks noChangeArrowheads="1"/>
          </p:cNvSpPr>
          <p:nvPr userDrawn="1"/>
        </p:nvSpPr>
        <p:spPr bwMode="auto">
          <a:xfrm>
            <a:off x="381000" y="6400800"/>
            <a:ext cx="8382000" cy="400110"/>
          </a:xfrm>
          <a:prstGeom prst="rect">
            <a:avLst/>
          </a:prstGeom>
          <a:noFill/>
          <a:ln w="9525">
            <a:noFill/>
            <a:miter lim="800000"/>
            <a:headEnd/>
            <a:tailEnd/>
          </a:ln>
        </p:spPr>
        <p:txBody>
          <a:bodyPr>
            <a:spAutoFit/>
          </a:bodyPr>
          <a:lstStyle/>
          <a:p>
            <a:pPr algn="ctr" defTabSz="457200"/>
            <a:r>
              <a:rPr lang="en-US" sz="2000" b="1" i="1" dirty="0">
                <a:solidFill>
                  <a:srgbClr val="000066"/>
                </a:solidFill>
              </a:rPr>
              <a:t>Deliberate Excellence!</a:t>
            </a:r>
          </a:p>
        </p:txBody>
      </p:sp>
      <p:sp>
        <p:nvSpPr>
          <p:cNvPr id="8" name="TextBox 7"/>
          <p:cNvSpPr txBox="1"/>
          <p:nvPr userDrawn="1"/>
        </p:nvSpPr>
        <p:spPr>
          <a:xfrm>
            <a:off x="6986833" y="0"/>
            <a:ext cx="1120820" cy="230832"/>
          </a:xfrm>
          <a:prstGeom prst="rect">
            <a:avLst/>
          </a:prstGeom>
          <a:noFill/>
        </p:spPr>
        <p:txBody>
          <a:bodyPr wrap="none" rtlCol="0">
            <a:spAutoFit/>
          </a:bodyPr>
          <a:lstStyle/>
          <a:p>
            <a:pPr defTabSz="457200"/>
            <a:r>
              <a:rPr lang="en-US" sz="900" b="1" dirty="0">
                <a:solidFill>
                  <a:srgbClr val="00B050"/>
                </a:solidFill>
                <a:latin typeface="Times New Roman" pitchFamily="18" charset="0"/>
                <a:cs typeface="Times New Roman" pitchFamily="18" charset="0"/>
              </a:rPr>
              <a:t>UNCLASS//FOUO</a:t>
            </a:r>
          </a:p>
        </p:txBody>
      </p:sp>
      <p:sp>
        <p:nvSpPr>
          <p:cNvPr id="12" name="TextBox 11"/>
          <p:cNvSpPr txBox="1"/>
          <p:nvPr userDrawn="1"/>
        </p:nvSpPr>
        <p:spPr>
          <a:xfrm>
            <a:off x="152400" y="6370023"/>
            <a:ext cx="1149674" cy="230832"/>
          </a:xfrm>
          <a:prstGeom prst="rect">
            <a:avLst/>
          </a:prstGeom>
          <a:noFill/>
        </p:spPr>
        <p:txBody>
          <a:bodyPr wrap="none" rtlCol="0">
            <a:spAutoFit/>
          </a:bodyPr>
          <a:lstStyle/>
          <a:p>
            <a:pPr defTabSz="457200"/>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2919862254"/>
      </p:ext>
    </p:extLst>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87A2-499A-4D8D-A952-7CC2E3859BE2}"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76136-C310-4E2A-8A32-0DA48DDCA426}"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2156862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2156862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2156862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2156862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5" y="228607"/>
            <a:ext cx="8695945" cy="4736591"/>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44" y="4203593"/>
            <a:ext cx="2876428" cy="714027"/>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1" y="4075291"/>
            <a:ext cx="5544516" cy="85014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7"/>
            <a:ext cx="5467980" cy="774271"/>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91" y="4074178"/>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7" y="4058557"/>
            <a:ext cx="8723376" cy="132987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3" y="2463563"/>
            <a:ext cx="7772400" cy="1524001"/>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71" y="1437451"/>
            <a:ext cx="6417733" cy="939800"/>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87A2-499A-4D8D-A952-7CC2E3859BE2}"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76136-C310-4E2A-8A32-0DA48DDCA4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BAD87A2-499A-4D8D-A952-7CC2E3859BE2}" type="datetimeFigureOut">
              <a:rPr lang="en-US" smtClean="0"/>
              <a:pPr/>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76136-C310-4E2A-8A32-0DA48DDCA426}" type="slidenum">
              <a:rPr lang="en-US" smtClean="0"/>
              <a:pPr/>
              <a:t>‹#›</a:t>
            </a:fld>
            <a:endParaRPr lang="en-US"/>
          </a:p>
        </p:txBody>
      </p:sp>
      <p:sp>
        <p:nvSpPr>
          <p:cNvPr id="9" name="Content Placeholder 8"/>
          <p:cNvSpPr>
            <a:spLocks noGrp="1"/>
          </p:cNvSpPr>
          <p:nvPr>
            <p:ph sz="quarter" idx="13"/>
          </p:nvPr>
        </p:nvSpPr>
        <p:spPr>
          <a:xfrm>
            <a:off x="676655" y="2679195"/>
            <a:ext cx="3822192" cy="34472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3" y="2679195"/>
            <a:ext cx="3822192" cy="34472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7" y="2678117"/>
            <a:ext cx="3822192" cy="639763"/>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7" y="3429005"/>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2" y="2678117"/>
            <a:ext cx="3822192" cy="639763"/>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3429005"/>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AD87A2-499A-4D8D-A952-7CC2E3859BE2}" type="datetimeFigureOut">
              <a:rPr lang="en-US" smtClean="0"/>
              <a:pPr/>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76136-C310-4E2A-8A32-0DA48DDCA4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87A2-499A-4D8D-A952-7CC2E3859BE2}" type="datetimeFigureOut">
              <a:rPr lang="en-US" smtClean="0"/>
              <a:pPr/>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76136-C310-4E2A-8A32-0DA48DDCA4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5" y="228605"/>
            <a:ext cx="8695945" cy="142646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7" y="714193"/>
            <a:ext cx="8723376" cy="132987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BAD87A2-499A-4D8D-A952-7CC2E3859BE2}" type="datetimeFigureOut">
              <a:rPr lang="en-US" smtClean="0"/>
              <a:pPr/>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76136-C310-4E2A-8A32-0DA48DDCA4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5" y="228605"/>
            <a:ext cx="8695945" cy="1426465"/>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BAD87A2-499A-4D8D-A952-7CC2E3859BE2}" type="datetimeFigureOut">
              <a:rPr lang="en-US" smtClean="0"/>
              <a:pPr/>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76136-C310-4E2A-8A32-0DA48DDCA426}" type="slidenum">
              <a:rPr lang="en-US" smtClean="0"/>
              <a:pPr/>
              <a:t>‹#›</a:t>
            </a:fld>
            <a:endParaRPr lang="en-US"/>
          </a:p>
        </p:txBody>
      </p:sp>
      <p:sp>
        <p:nvSpPr>
          <p:cNvPr id="4" name="Text Placeholder 3"/>
          <p:cNvSpPr>
            <a:spLocks noGrp="1"/>
          </p:cNvSpPr>
          <p:nvPr>
            <p:ph type="body" sz="half" idx="2"/>
          </p:nvPr>
        </p:nvSpPr>
        <p:spPr>
          <a:xfrm>
            <a:off x="914400" y="3581402"/>
            <a:ext cx="3352800" cy="1905003"/>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7" y="714199"/>
            <a:ext cx="8723376" cy="1331579"/>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7"/>
            <a:ext cx="3352800" cy="1252727"/>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5" y="1828804"/>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5" y="228608"/>
            <a:ext cx="8695945" cy="6035039"/>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7" y="5353970"/>
            <a:ext cx="8723376" cy="1331579"/>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64" y="338672"/>
            <a:ext cx="3812645" cy="2429935"/>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7" y="2785538"/>
            <a:ext cx="3818468"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87A2-499A-4D8D-A952-7CC2E3859BE2}" type="datetimeFigureOut">
              <a:rPr lang="en-US" smtClean="0"/>
              <a:pPr/>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76136-C310-4E2A-8A32-0DA48DDCA426}" type="slidenum">
              <a:rPr lang="en-US" smtClean="0"/>
              <a:pPr/>
              <a:t>‹#›</a:t>
            </a:fld>
            <a:endParaRPr lang="en-US"/>
          </a:p>
        </p:txBody>
      </p:sp>
      <p:sp>
        <p:nvSpPr>
          <p:cNvPr id="3" name="Picture Placeholder 2"/>
          <p:cNvSpPr>
            <a:spLocks noGrp="1"/>
          </p:cNvSpPr>
          <p:nvPr>
            <p:ph type="pic" idx="1"/>
          </p:nvPr>
        </p:nvSpPr>
        <p:spPr>
          <a:xfrm>
            <a:off x="838202" y="1371604"/>
            <a:ext cx="3566160" cy="2926081"/>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0.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oleObject" Target="../embeddings/oleObject1.bin"/></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3.vml"/><Relationship Id="rId2" Type="http://schemas.openxmlformats.org/officeDocument/2006/relationships/theme" Target="../theme/theme11.xml"/><Relationship Id="rId1" Type="http://schemas.openxmlformats.org/officeDocument/2006/relationships/slideLayout" Target="../slideLayouts/slideLayout19.xml"/><Relationship Id="rId5" Type="http://schemas.openxmlformats.org/officeDocument/2006/relationships/image" Target="../media/image7.jpeg"/><Relationship Id="rId4" Type="http://schemas.openxmlformats.org/officeDocument/2006/relationships/oleObject" Target="../embeddings/oleObject3.bin"/></Relationships>
</file>

<file path=ppt/slideMasters/_rels/slideMaster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vmlDrawing" Target="../drawings/vmlDrawing5.vml"/><Relationship Id="rId1" Type="http://schemas.openxmlformats.org/officeDocument/2006/relationships/theme" Target="../theme/theme12.xml"/><Relationship Id="rId4" Type="http://schemas.openxmlformats.org/officeDocument/2006/relationships/image" Target="../media/image7.jpeg"/></Relationships>
</file>

<file path=ppt/slideMasters/_rels/slideMaster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vmlDrawing" Target="../drawings/vmlDrawing6.vml"/><Relationship Id="rId1" Type="http://schemas.openxmlformats.org/officeDocument/2006/relationships/theme" Target="../theme/theme13.xml"/><Relationship Id="rId4" Type="http://schemas.openxmlformats.org/officeDocument/2006/relationships/image" Target="../media/image7.jpeg"/></Relationships>
</file>

<file path=ppt/slideMasters/_rels/slideMaster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vmlDrawing" Target="../drawings/vmlDrawing7.vml"/><Relationship Id="rId1" Type="http://schemas.openxmlformats.org/officeDocument/2006/relationships/theme" Target="../theme/theme14.xml"/><Relationship Id="rId4" Type="http://schemas.openxmlformats.org/officeDocument/2006/relationships/image" Target="../media/image7.jpeg"/></Relationships>
</file>

<file path=ppt/slideMasters/_rels/slideMaster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vmlDrawing" Target="../drawings/vmlDrawing8.vml"/><Relationship Id="rId1" Type="http://schemas.openxmlformats.org/officeDocument/2006/relationships/theme" Target="../theme/theme15.xml"/><Relationship Id="rId4" Type="http://schemas.openxmlformats.org/officeDocument/2006/relationships/image" Target="../media/image7.jpeg"/></Relationships>
</file>

<file path=ppt/slideMasters/_rels/slideMaster16.xml.rels><?xml version="1.0" encoding="UTF-8" standalone="yes"?>
<Relationships xmlns="http://schemas.openxmlformats.org/package/2006/relationships"><Relationship Id="rId3" Type="http://schemas.openxmlformats.org/officeDocument/2006/relationships/vmlDrawing" Target="../drawings/vmlDrawing9.vml"/><Relationship Id="rId2" Type="http://schemas.openxmlformats.org/officeDocument/2006/relationships/theme" Target="../theme/theme16.xml"/><Relationship Id="rId1" Type="http://schemas.openxmlformats.org/officeDocument/2006/relationships/slideLayout" Target="../slideLayouts/slideLayout20.xml"/><Relationship Id="rId5" Type="http://schemas.openxmlformats.org/officeDocument/2006/relationships/image" Target="../media/image7.jpeg"/><Relationship Id="rId4" Type="http://schemas.openxmlformats.org/officeDocument/2006/relationships/oleObject" Target="../embeddings/oleObject9.bin"/></Relationships>
</file>

<file path=ppt/slideMasters/_rels/slideMaster17.xml.rels><?xml version="1.0" encoding="UTF-8" standalone="yes"?>
<Relationships xmlns="http://schemas.openxmlformats.org/package/2006/relationships"><Relationship Id="rId3" Type="http://schemas.openxmlformats.org/officeDocument/2006/relationships/vmlDrawing" Target="../drawings/vmlDrawing10.vml"/><Relationship Id="rId2" Type="http://schemas.openxmlformats.org/officeDocument/2006/relationships/theme" Target="../theme/theme17.xml"/><Relationship Id="rId1" Type="http://schemas.openxmlformats.org/officeDocument/2006/relationships/slideLayout" Target="../slideLayouts/slideLayout21.xml"/><Relationship Id="rId5" Type="http://schemas.openxmlformats.org/officeDocument/2006/relationships/image" Target="../media/image7.jpeg"/><Relationship Id="rId4" Type="http://schemas.openxmlformats.org/officeDocument/2006/relationships/oleObject" Target="../embeddings/oleObject10.bin"/></Relationships>
</file>

<file path=ppt/slideMasters/_rels/slideMaster18.xml.rels><?xml version="1.0" encoding="UTF-8" standalone="yes"?>
<Relationships xmlns="http://schemas.openxmlformats.org/package/2006/relationships"><Relationship Id="rId3" Type="http://schemas.openxmlformats.org/officeDocument/2006/relationships/vmlDrawing" Target="../drawings/vmlDrawing11.vml"/><Relationship Id="rId2" Type="http://schemas.openxmlformats.org/officeDocument/2006/relationships/theme" Target="../theme/theme18.xml"/><Relationship Id="rId1" Type="http://schemas.openxmlformats.org/officeDocument/2006/relationships/slideLayout" Target="../slideLayouts/slideLayout22.xml"/><Relationship Id="rId5" Type="http://schemas.openxmlformats.org/officeDocument/2006/relationships/image" Target="../media/image7.jpeg"/><Relationship Id="rId4" Type="http://schemas.openxmlformats.org/officeDocument/2006/relationships/oleObject" Target="../embeddings/oleObject11.bin"/></Relationships>
</file>

<file path=ppt/slideMasters/_rels/slideMaster19.xml.rels><?xml version="1.0" encoding="UTF-8" standalone="yes"?>
<Relationships xmlns="http://schemas.openxmlformats.org/package/2006/relationships"><Relationship Id="rId3" Type="http://schemas.openxmlformats.org/officeDocument/2006/relationships/vmlDrawing" Target="../drawings/vmlDrawing12.vml"/><Relationship Id="rId2" Type="http://schemas.openxmlformats.org/officeDocument/2006/relationships/theme" Target="../theme/theme19.xml"/><Relationship Id="rId1" Type="http://schemas.openxmlformats.org/officeDocument/2006/relationships/slideLayout" Target="../slideLayouts/slideLayout23.xml"/><Relationship Id="rId5" Type="http://schemas.openxmlformats.org/officeDocument/2006/relationships/image" Target="../media/image7.jpeg"/><Relationship Id="rId4" Type="http://schemas.openxmlformats.org/officeDocument/2006/relationships/oleObject" Target="../embeddings/oleObject12.bin"/></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heme" Target="../theme/theme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heme" Target="../theme/theme8.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heme" Target="../theme/theme9.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5" y="228606"/>
            <a:ext cx="8695945" cy="2468881"/>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7" y="1679433"/>
            <a:ext cx="8723376"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31"/>
            <a:ext cx="8229600" cy="12527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4" y="6250168"/>
            <a:ext cx="3786690" cy="365125"/>
          </a:xfrm>
          <a:prstGeom prst="rect">
            <a:avLst/>
          </a:prstGeom>
        </p:spPr>
        <p:txBody>
          <a:bodyPr vert="horz" lIns="91440" tIns="45720" rIns="91440" bIns="45720" rtlCol="0" anchor="ctr"/>
          <a:lstStyle>
            <a:lvl1pPr algn="r">
              <a:defRPr sz="1000">
                <a:solidFill>
                  <a:schemeClr val="tx2"/>
                </a:solidFill>
              </a:defRPr>
            </a:lvl1pPr>
          </a:lstStyle>
          <a:p>
            <a:fld id="{FBAD87A2-499A-4D8D-A952-7CC2E3859BE2}" type="datetimeFigureOut">
              <a:rPr lang="en-US" smtClean="0"/>
              <a:pPr/>
              <a:t>11/20/2016</a:t>
            </a:fld>
            <a:endParaRPr lang="en-US"/>
          </a:p>
        </p:txBody>
      </p:sp>
      <p:sp>
        <p:nvSpPr>
          <p:cNvPr id="5" name="Footer Placeholder 4"/>
          <p:cNvSpPr>
            <a:spLocks noGrp="1"/>
          </p:cNvSpPr>
          <p:nvPr>
            <p:ph type="ftr" sz="quarter" idx="3"/>
          </p:nvPr>
        </p:nvSpPr>
        <p:spPr>
          <a:xfrm>
            <a:off x="193642" y="6250168"/>
            <a:ext cx="3786692"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9" y="6250168"/>
            <a:ext cx="1161826" cy="365125"/>
          </a:xfrm>
          <a:prstGeom prst="rect">
            <a:avLst/>
          </a:prstGeom>
        </p:spPr>
        <p:txBody>
          <a:bodyPr vert="horz" lIns="91440" tIns="45720" rIns="91440" bIns="45720" rtlCol="0" anchor="ctr"/>
          <a:lstStyle>
            <a:lvl1pPr algn="ctr">
              <a:defRPr sz="1000">
                <a:solidFill>
                  <a:schemeClr val="tx2"/>
                </a:solidFill>
              </a:defRPr>
            </a:lvl1pPr>
          </a:lstStyle>
          <a:p>
            <a:fld id="{F8F76136-C310-4E2A-8A32-0DA48DDCA426}" type="slidenum">
              <a:rPr lang="en-US" smtClean="0"/>
              <a:pPr/>
              <a:t>‹#›</a:t>
            </a:fld>
            <a:endParaRPr lang="en-US"/>
          </a:p>
        </p:txBody>
      </p:sp>
      <p:sp>
        <p:nvSpPr>
          <p:cNvPr id="3" name="Text Placeholder 2"/>
          <p:cNvSpPr>
            <a:spLocks noGrp="1"/>
          </p:cNvSpPr>
          <p:nvPr>
            <p:ph type="body" idx="1"/>
          </p:nvPr>
        </p:nvSpPr>
        <p:spPr>
          <a:xfrm>
            <a:off x="872072" y="2675472"/>
            <a:ext cx="7408332" cy="34506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7892" name="Line 4"/>
          <p:cNvSpPr>
            <a:spLocks noChangeShapeType="1"/>
          </p:cNvSpPr>
          <p:nvPr/>
        </p:nvSpPr>
        <p:spPr bwMode="auto">
          <a:xfrm>
            <a:off x="379415" y="1131888"/>
            <a:ext cx="8385175" cy="0"/>
          </a:xfrm>
          <a:prstGeom prst="line">
            <a:avLst/>
          </a:prstGeom>
          <a:noFill/>
          <a:ln w="57150">
            <a:solidFill>
              <a:srgbClr val="000066"/>
            </a:solidFill>
            <a:round/>
            <a:headEnd/>
            <a:tailEnd/>
          </a:ln>
          <a:effectLst/>
        </p:spPr>
        <p:txBody>
          <a:bodyPr wrap="none" anchor="ctr"/>
          <a:lstStyle/>
          <a:p>
            <a:pPr algn="ctr" defTabSz="457200">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317893" name="Text Box 5"/>
          <p:cNvSpPr txBox="1">
            <a:spLocks noChangeArrowheads="1"/>
          </p:cNvSpPr>
          <p:nvPr/>
        </p:nvSpPr>
        <p:spPr bwMode="auto">
          <a:xfrm>
            <a:off x="8510589" y="6534150"/>
            <a:ext cx="633412" cy="304800"/>
          </a:xfrm>
          <a:prstGeom prst="rect">
            <a:avLst/>
          </a:prstGeom>
          <a:noFill/>
          <a:ln w="12700">
            <a:noFill/>
            <a:miter lim="800000"/>
            <a:headEnd/>
            <a:tailEnd/>
          </a:ln>
          <a:effectLst/>
        </p:spPr>
        <p:txBody>
          <a:bodyPr>
            <a:spAutoFit/>
          </a:bodyPr>
          <a:lstStyle/>
          <a:p>
            <a:pPr algn="ctr" defTabSz="457200">
              <a:spcBef>
                <a:spcPct val="50000"/>
              </a:spcBef>
              <a:defRPr/>
            </a:pPr>
            <a:fld id="{E479EBF0-319C-49B4-B38F-2E82F82816B3}" type="slidenum">
              <a:rPr lang="en-US" sz="1400" i="1">
                <a:solidFill>
                  <a:srgbClr val="003399"/>
                </a:solidFill>
              </a:rPr>
              <a:pPr algn="ctr" defTabSz="457200">
                <a:spcBef>
                  <a:spcPct val="50000"/>
                </a:spcBef>
                <a:defRPr/>
              </a:pPr>
              <a:t>‹#›</a:t>
            </a:fld>
            <a:endParaRPr lang="en-US" sz="1400" i="1" dirty="0">
              <a:solidFill>
                <a:srgbClr val="003399"/>
              </a:solidFill>
            </a:endParaRPr>
          </a:p>
        </p:txBody>
      </p:sp>
      <p:sp>
        <p:nvSpPr>
          <p:cNvPr id="1317894" name="Line 6"/>
          <p:cNvSpPr>
            <a:spLocks noChangeShapeType="1"/>
          </p:cNvSpPr>
          <p:nvPr/>
        </p:nvSpPr>
        <p:spPr bwMode="auto">
          <a:xfrm>
            <a:off x="382588" y="6507163"/>
            <a:ext cx="8382000" cy="0"/>
          </a:xfrm>
          <a:prstGeom prst="line">
            <a:avLst/>
          </a:prstGeom>
          <a:noFill/>
          <a:ln w="57150">
            <a:solidFill>
              <a:srgbClr val="000066"/>
            </a:solidFill>
            <a:round/>
            <a:headEnd/>
            <a:tailEnd/>
          </a:ln>
          <a:effectLst/>
        </p:spPr>
        <p:txBody>
          <a:bodyPr wrap="none" anchor="ctr"/>
          <a:lstStyle/>
          <a:p>
            <a:pPr algn="ctr" defTabSz="457200">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031" name="Rectangle 8"/>
          <p:cNvSpPr>
            <a:spLocks noGrp="1" noChangeArrowheads="1"/>
          </p:cNvSpPr>
          <p:nvPr>
            <p:ph type="title"/>
          </p:nvPr>
        </p:nvSpPr>
        <p:spPr bwMode="auto">
          <a:xfrm>
            <a:off x="1241427" y="11113"/>
            <a:ext cx="6640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graphicFrame>
        <p:nvGraphicFramePr>
          <p:cNvPr id="1026" name="Object 7"/>
          <p:cNvGraphicFramePr>
            <a:graphicFrameLocks noChangeAspect="1"/>
          </p:cNvGraphicFramePr>
          <p:nvPr/>
        </p:nvGraphicFramePr>
        <p:xfrm>
          <a:off x="8032750" y="49213"/>
          <a:ext cx="1062038" cy="989012"/>
        </p:xfrm>
        <a:graphic>
          <a:graphicData uri="http://schemas.openxmlformats.org/presentationml/2006/ole">
            <p:oleObj spid="_x0000_s1026" name="Photo Editor Photo" r:id="rId4" imgW="2742857" imgH="2553056" progId="">
              <p:embed/>
            </p:oleObj>
          </a:graphicData>
        </a:graphic>
      </p:graphicFrame>
      <p:sp>
        <p:nvSpPr>
          <p:cNvPr id="1032" name="Rectangle 8"/>
          <p:cNvSpPr>
            <a:spLocks noGrp="1" noChangeArrowheads="1"/>
          </p:cNvSpPr>
          <p:nvPr>
            <p:ph type="body" idx="1"/>
          </p:nvPr>
        </p:nvSpPr>
        <p:spPr bwMode="auto">
          <a:xfrm>
            <a:off x="371477" y="1327150"/>
            <a:ext cx="8482013" cy="431165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3" name="Picture 10" descr="AMC Symbol"/>
          <p:cNvPicPr>
            <a:picLocks noChangeAspect="1" noChangeArrowheads="1"/>
          </p:cNvPicPr>
          <p:nvPr/>
        </p:nvPicPr>
        <p:blipFill>
          <a:blip r:embed="rId5" cstate="print"/>
          <a:srcRect/>
          <a:stretch>
            <a:fillRect/>
          </a:stretch>
        </p:blipFill>
        <p:spPr bwMode="auto">
          <a:xfrm>
            <a:off x="53977" y="76204"/>
            <a:ext cx="936625" cy="917575"/>
          </a:xfrm>
          <a:prstGeom prst="rect">
            <a:avLst/>
          </a:prstGeom>
          <a:noFill/>
          <a:ln w="9525">
            <a:noFill/>
            <a:miter lim="800000"/>
            <a:headEnd/>
            <a:tailEnd/>
          </a:ln>
        </p:spPr>
      </p:pic>
      <p:sp>
        <p:nvSpPr>
          <p:cNvPr id="9" name="Rectangle 3"/>
          <p:cNvSpPr>
            <a:spLocks noChangeArrowheads="1"/>
          </p:cNvSpPr>
          <p:nvPr/>
        </p:nvSpPr>
        <p:spPr bwMode="auto">
          <a:xfrm>
            <a:off x="381000" y="6519867"/>
            <a:ext cx="8382000" cy="646331"/>
          </a:xfrm>
          <a:prstGeom prst="rect">
            <a:avLst/>
          </a:prstGeom>
          <a:noFill/>
          <a:ln w="9525">
            <a:noFill/>
            <a:miter lim="800000"/>
            <a:headEnd/>
            <a:tailEnd/>
          </a:ln>
        </p:spPr>
        <p:txBody>
          <a:bodyPr>
            <a:spAutoFit/>
          </a:bodyPr>
          <a:lstStyle/>
          <a:p>
            <a:pPr algn="ctr">
              <a:defRPr/>
            </a:pPr>
            <a:r>
              <a:rPr lang="en-US" sz="2000" b="1" i="1" dirty="0">
                <a:solidFill>
                  <a:srgbClr val="000066"/>
                </a:solidFill>
              </a:rPr>
              <a:t>Deliberate Excellence!</a:t>
            </a:r>
          </a:p>
          <a:p>
            <a:pPr algn="ctr" defTabSz="457200">
              <a:defRPr/>
            </a:pPr>
            <a:endParaRPr lang="en-US" sz="1600" b="1" i="1" dirty="0">
              <a:solidFill>
                <a:srgbClr val="000066"/>
              </a:solidFill>
            </a:endParaRPr>
          </a:p>
        </p:txBody>
      </p:sp>
      <p:sp>
        <p:nvSpPr>
          <p:cNvPr id="10" name="Line 6"/>
          <p:cNvSpPr>
            <a:spLocks noChangeShapeType="1"/>
          </p:cNvSpPr>
          <p:nvPr/>
        </p:nvSpPr>
        <p:spPr bwMode="auto">
          <a:xfrm>
            <a:off x="385763" y="6053138"/>
            <a:ext cx="8382000" cy="0"/>
          </a:xfrm>
          <a:prstGeom prst="line">
            <a:avLst/>
          </a:prstGeom>
          <a:noFill/>
          <a:ln w="57150">
            <a:solidFill>
              <a:srgbClr val="000066"/>
            </a:solidFill>
            <a:round/>
            <a:headEnd/>
            <a:tailEnd/>
          </a:ln>
          <a:effectLst/>
        </p:spPr>
        <p:txBody>
          <a:bodyPr wrap="none" anchor="ctr"/>
          <a:lstStyle/>
          <a:p>
            <a:pPr algn="ctr" defTabSz="457200">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1" name="TextBox 10"/>
          <p:cNvSpPr txBox="1"/>
          <p:nvPr/>
        </p:nvSpPr>
        <p:spPr>
          <a:xfrm>
            <a:off x="385765" y="6096000"/>
            <a:ext cx="2022733" cy="369332"/>
          </a:xfrm>
          <a:prstGeom prst="rect">
            <a:avLst/>
          </a:prstGeom>
          <a:noFill/>
        </p:spPr>
        <p:txBody>
          <a:bodyPr wrap="none">
            <a:spAutoFit/>
          </a:bodyPr>
          <a:lstStyle/>
          <a:p>
            <a:pPr defTabSz="457200">
              <a:defRPr/>
            </a:pPr>
            <a:r>
              <a:rPr lang="en-US" b="1" dirty="0">
                <a:solidFill>
                  <a:srgbClr val="003399">
                    <a:lumMod val="50000"/>
                  </a:srgbClr>
                </a:solidFill>
              </a:rPr>
              <a:t>OPR: 6 AMW/SE </a:t>
            </a:r>
          </a:p>
        </p:txBody>
      </p:sp>
      <p:sp>
        <p:nvSpPr>
          <p:cNvPr id="12" name="TextBox 11"/>
          <p:cNvSpPr txBox="1"/>
          <p:nvPr/>
        </p:nvSpPr>
        <p:spPr>
          <a:xfrm>
            <a:off x="5748340" y="6096000"/>
            <a:ext cx="2890535" cy="369332"/>
          </a:xfrm>
          <a:prstGeom prst="rect">
            <a:avLst/>
          </a:prstGeom>
          <a:noFill/>
        </p:spPr>
        <p:txBody>
          <a:bodyPr wrap="none">
            <a:spAutoFit/>
          </a:bodyPr>
          <a:lstStyle/>
          <a:p>
            <a:pPr defTabSz="457200">
              <a:defRPr/>
            </a:pPr>
            <a:r>
              <a:rPr lang="en-US" b="1" dirty="0">
                <a:solidFill>
                  <a:srgbClr val="003399">
                    <a:lumMod val="50000"/>
                  </a:srgbClr>
                </a:solidFill>
              </a:rPr>
              <a:t>Last Updated: 20 Jan 14 </a:t>
            </a:r>
          </a:p>
        </p:txBody>
      </p:sp>
      <p:sp>
        <p:nvSpPr>
          <p:cNvPr id="13" name="TextBox 12"/>
          <p:cNvSpPr txBox="1"/>
          <p:nvPr/>
        </p:nvSpPr>
        <p:spPr>
          <a:xfrm>
            <a:off x="7198594" y="0"/>
            <a:ext cx="1120820" cy="230832"/>
          </a:xfrm>
          <a:prstGeom prst="rect">
            <a:avLst/>
          </a:prstGeom>
          <a:noFill/>
        </p:spPr>
        <p:txBody>
          <a:bodyPr wrap="none" rtlCol="0">
            <a:spAutoFit/>
          </a:bodyPr>
          <a:lstStyle/>
          <a:p>
            <a:pPr defTabSz="457200"/>
            <a:r>
              <a:rPr lang="en-US" sz="900" b="1" dirty="0">
                <a:solidFill>
                  <a:srgbClr val="00B050"/>
                </a:solidFill>
                <a:latin typeface="Times New Roman" pitchFamily="18" charset="0"/>
                <a:cs typeface="Times New Roman" pitchFamily="18" charset="0"/>
              </a:rPr>
              <a:t>UNCLASS//FOUO</a:t>
            </a:r>
          </a:p>
        </p:txBody>
      </p:sp>
      <p:sp>
        <p:nvSpPr>
          <p:cNvPr id="14" name="TextBox 13"/>
          <p:cNvSpPr txBox="1"/>
          <p:nvPr/>
        </p:nvSpPr>
        <p:spPr>
          <a:xfrm>
            <a:off x="152400" y="6573515"/>
            <a:ext cx="1149674" cy="230832"/>
          </a:xfrm>
          <a:prstGeom prst="rect">
            <a:avLst/>
          </a:prstGeom>
          <a:noFill/>
        </p:spPr>
        <p:txBody>
          <a:bodyPr wrap="none" rtlCol="0">
            <a:spAutoFit/>
          </a:bodyPr>
          <a:lstStyle/>
          <a:p>
            <a:pPr defTabSz="457200"/>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1607081403"/>
      </p:ext>
    </p:extLst>
  </p:cSld>
  <p:clrMap bg1="lt1" tx1="dk1" bg2="lt2" tx2="dk2" accent1="accent1" accent2="accent2" accent3="accent3" accent4="accent4" accent5="accent5" accent6="accent6" hlink="hlink" folHlink="folHlink"/>
  <p:sldLayoutIdLst>
    <p:sldLayoutId id="2147483706" r:id="rId1"/>
  </p:sldLayoutIdLst>
  <p:transition spd="slow">
    <p:fade thruBlk="1"/>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7892" name="Line 4"/>
          <p:cNvSpPr>
            <a:spLocks noChangeShapeType="1"/>
          </p:cNvSpPr>
          <p:nvPr/>
        </p:nvSpPr>
        <p:spPr bwMode="auto">
          <a:xfrm>
            <a:off x="379415" y="1131888"/>
            <a:ext cx="8385175" cy="0"/>
          </a:xfrm>
          <a:prstGeom prst="line">
            <a:avLst/>
          </a:prstGeom>
          <a:noFill/>
          <a:ln w="57150">
            <a:solidFill>
              <a:srgbClr val="000066"/>
            </a:solidFill>
            <a:round/>
            <a:headEnd/>
            <a:tailEnd/>
          </a:ln>
          <a:effectLst/>
        </p:spPr>
        <p:txBody>
          <a:bodyPr wrap="none" anchor="ctr"/>
          <a:lstStyle/>
          <a:p>
            <a:pPr algn="ctr" defTabSz="457200">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317893" name="Text Box 5"/>
          <p:cNvSpPr txBox="1">
            <a:spLocks noChangeArrowheads="1"/>
          </p:cNvSpPr>
          <p:nvPr/>
        </p:nvSpPr>
        <p:spPr bwMode="auto">
          <a:xfrm>
            <a:off x="8510589" y="6534150"/>
            <a:ext cx="633412" cy="304800"/>
          </a:xfrm>
          <a:prstGeom prst="rect">
            <a:avLst/>
          </a:prstGeom>
          <a:noFill/>
          <a:ln w="12700">
            <a:noFill/>
            <a:miter lim="800000"/>
            <a:headEnd/>
            <a:tailEnd/>
          </a:ln>
          <a:effectLst/>
        </p:spPr>
        <p:txBody>
          <a:bodyPr>
            <a:spAutoFit/>
          </a:bodyPr>
          <a:lstStyle/>
          <a:p>
            <a:pPr algn="ctr" defTabSz="457200">
              <a:spcBef>
                <a:spcPct val="50000"/>
              </a:spcBef>
              <a:defRPr/>
            </a:pPr>
            <a:fld id="{E479EBF0-319C-49B4-B38F-2E82F82816B3}" type="slidenum">
              <a:rPr lang="en-US" sz="1400" i="1">
                <a:solidFill>
                  <a:srgbClr val="003399"/>
                </a:solidFill>
              </a:rPr>
              <a:pPr algn="ctr" defTabSz="457200">
                <a:spcBef>
                  <a:spcPct val="50000"/>
                </a:spcBef>
                <a:defRPr/>
              </a:pPr>
              <a:t>‹#›</a:t>
            </a:fld>
            <a:endParaRPr lang="en-US" sz="1400" i="1" dirty="0">
              <a:solidFill>
                <a:srgbClr val="003399"/>
              </a:solidFill>
            </a:endParaRPr>
          </a:p>
        </p:txBody>
      </p:sp>
      <p:sp>
        <p:nvSpPr>
          <p:cNvPr id="1317894" name="Line 6"/>
          <p:cNvSpPr>
            <a:spLocks noChangeShapeType="1"/>
          </p:cNvSpPr>
          <p:nvPr/>
        </p:nvSpPr>
        <p:spPr bwMode="auto">
          <a:xfrm>
            <a:off x="382588" y="6507163"/>
            <a:ext cx="8382000" cy="0"/>
          </a:xfrm>
          <a:prstGeom prst="line">
            <a:avLst/>
          </a:prstGeom>
          <a:noFill/>
          <a:ln w="57150">
            <a:solidFill>
              <a:srgbClr val="000066"/>
            </a:solidFill>
            <a:round/>
            <a:headEnd/>
            <a:tailEnd/>
          </a:ln>
          <a:effectLst/>
        </p:spPr>
        <p:txBody>
          <a:bodyPr wrap="none" anchor="ctr"/>
          <a:lstStyle/>
          <a:p>
            <a:pPr algn="ctr" defTabSz="457200">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031" name="Rectangle 8"/>
          <p:cNvSpPr>
            <a:spLocks noGrp="1" noChangeArrowheads="1"/>
          </p:cNvSpPr>
          <p:nvPr>
            <p:ph type="title"/>
          </p:nvPr>
        </p:nvSpPr>
        <p:spPr bwMode="auto">
          <a:xfrm>
            <a:off x="1241427" y="11113"/>
            <a:ext cx="6640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graphicFrame>
        <p:nvGraphicFramePr>
          <p:cNvPr id="1026" name="Object 7"/>
          <p:cNvGraphicFramePr>
            <a:graphicFrameLocks noChangeAspect="1"/>
          </p:cNvGraphicFramePr>
          <p:nvPr/>
        </p:nvGraphicFramePr>
        <p:xfrm>
          <a:off x="8032750" y="49213"/>
          <a:ext cx="1062038" cy="989012"/>
        </p:xfrm>
        <a:graphic>
          <a:graphicData uri="http://schemas.openxmlformats.org/presentationml/2006/ole">
            <p:oleObj spid="_x0000_s3074" name="Photo Editor Photo" r:id="rId4" imgW="2742857" imgH="2553056" progId="">
              <p:embed/>
            </p:oleObj>
          </a:graphicData>
        </a:graphic>
      </p:graphicFrame>
      <p:sp>
        <p:nvSpPr>
          <p:cNvPr id="1032" name="Rectangle 8"/>
          <p:cNvSpPr>
            <a:spLocks noGrp="1" noChangeArrowheads="1"/>
          </p:cNvSpPr>
          <p:nvPr>
            <p:ph type="body" idx="1"/>
          </p:nvPr>
        </p:nvSpPr>
        <p:spPr bwMode="auto">
          <a:xfrm>
            <a:off x="371477" y="1327150"/>
            <a:ext cx="8482013" cy="431165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3" name="Picture 10" descr="AMC Symbol"/>
          <p:cNvPicPr>
            <a:picLocks noChangeAspect="1" noChangeArrowheads="1"/>
          </p:cNvPicPr>
          <p:nvPr/>
        </p:nvPicPr>
        <p:blipFill>
          <a:blip r:embed="rId5" cstate="print"/>
          <a:srcRect/>
          <a:stretch>
            <a:fillRect/>
          </a:stretch>
        </p:blipFill>
        <p:spPr bwMode="auto">
          <a:xfrm>
            <a:off x="53977" y="76204"/>
            <a:ext cx="936625" cy="917575"/>
          </a:xfrm>
          <a:prstGeom prst="rect">
            <a:avLst/>
          </a:prstGeom>
          <a:noFill/>
          <a:ln w="9525">
            <a:noFill/>
            <a:miter lim="800000"/>
            <a:headEnd/>
            <a:tailEnd/>
          </a:ln>
        </p:spPr>
      </p:pic>
      <p:sp>
        <p:nvSpPr>
          <p:cNvPr id="9" name="Rectangle 3"/>
          <p:cNvSpPr>
            <a:spLocks noChangeArrowheads="1"/>
          </p:cNvSpPr>
          <p:nvPr/>
        </p:nvSpPr>
        <p:spPr bwMode="auto">
          <a:xfrm>
            <a:off x="381000" y="6519867"/>
            <a:ext cx="8382000" cy="646331"/>
          </a:xfrm>
          <a:prstGeom prst="rect">
            <a:avLst/>
          </a:prstGeom>
          <a:noFill/>
          <a:ln w="9525">
            <a:noFill/>
            <a:miter lim="800000"/>
            <a:headEnd/>
            <a:tailEnd/>
          </a:ln>
        </p:spPr>
        <p:txBody>
          <a:bodyPr>
            <a:spAutoFit/>
          </a:bodyPr>
          <a:lstStyle/>
          <a:p>
            <a:pPr algn="ctr">
              <a:defRPr/>
            </a:pPr>
            <a:r>
              <a:rPr lang="en-US" sz="2000" b="1" i="1" dirty="0">
                <a:solidFill>
                  <a:srgbClr val="000066"/>
                </a:solidFill>
              </a:rPr>
              <a:t>Deliberate Excellence!</a:t>
            </a:r>
          </a:p>
          <a:p>
            <a:pPr algn="ctr" defTabSz="457200">
              <a:defRPr/>
            </a:pPr>
            <a:endParaRPr lang="en-US" sz="1600" b="1" i="1" dirty="0">
              <a:solidFill>
                <a:srgbClr val="000066"/>
              </a:solidFill>
            </a:endParaRPr>
          </a:p>
        </p:txBody>
      </p:sp>
      <p:sp>
        <p:nvSpPr>
          <p:cNvPr id="10" name="Line 6"/>
          <p:cNvSpPr>
            <a:spLocks noChangeShapeType="1"/>
          </p:cNvSpPr>
          <p:nvPr/>
        </p:nvSpPr>
        <p:spPr bwMode="auto">
          <a:xfrm>
            <a:off x="385763" y="6053138"/>
            <a:ext cx="8382000" cy="0"/>
          </a:xfrm>
          <a:prstGeom prst="line">
            <a:avLst/>
          </a:prstGeom>
          <a:noFill/>
          <a:ln w="57150">
            <a:solidFill>
              <a:srgbClr val="000066"/>
            </a:solidFill>
            <a:round/>
            <a:headEnd/>
            <a:tailEnd/>
          </a:ln>
          <a:effectLst/>
        </p:spPr>
        <p:txBody>
          <a:bodyPr wrap="none" anchor="ctr"/>
          <a:lstStyle/>
          <a:p>
            <a:pPr algn="ctr" defTabSz="457200">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1" name="TextBox 10"/>
          <p:cNvSpPr txBox="1"/>
          <p:nvPr/>
        </p:nvSpPr>
        <p:spPr>
          <a:xfrm>
            <a:off x="385765" y="6096000"/>
            <a:ext cx="2022733" cy="369332"/>
          </a:xfrm>
          <a:prstGeom prst="rect">
            <a:avLst/>
          </a:prstGeom>
          <a:noFill/>
        </p:spPr>
        <p:txBody>
          <a:bodyPr wrap="none">
            <a:spAutoFit/>
          </a:bodyPr>
          <a:lstStyle/>
          <a:p>
            <a:pPr defTabSz="457200">
              <a:defRPr/>
            </a:pPr>
            <a:r>
              <a:rPr lang="en-US" b="1" dirty="0">
                <a:solidFill>
                  <a:srgbClr val="003399">
                    <a:lumMod val="50000"/>
                  </a:srgbClr>
                </a:solidFill>
              </a:rPr>
              <a:t>OPR: 6 AMW/SE </a:t>
            </a:r>
          </a:p>
        </p:txBody>
      </p:sp>
      <p:sp>
        <p:nvSpPr>
          <p:cNvPr id="12" name="TextBox 11"/>
          <p:cNvSpPr txBox="1"/>
          <p:nvPr/>
        </p:nvSpPr>
        <p:spPr>
          <a:xfrm>
            <a:off x="5748340" y="6096000"/>
            <a:ext cx="2890535" cy="369332"/>
          </a:xfrm>
          <a:prstGeom prst="rect">
            <a:avLst/>
          </a:prstGeom>
          <a:noFill/>
        </p:spPr>
        <p:txBody>
          <a:bodyPr wrap="none">
            <a:spAutoFit/>
          </a:bodyPr>
          <a:lstStyle/>
          <a:p>
            <a:pPr defTabSz="457200">
              <a:defRPr/>
            </a:pPr>
            <a:r>
              <a:rPr lang="en-US" b="1" dirty="0">
                <a:solidFill>
                  <a:srgbClr val="003399">
                    <a:lumMod val="50000"/>
                  </a:srgbClr>
                </a:solidFill>
              </a:rPr>
              <a:t>Last Updated: 20 Jan 14 </a:t>
            </a:r>
          </a:p>
        </p:txBody>
      </p:sp>
      <p:sp>
        <p:nvSpPr>
          <p:cNvPr id="13" name="TextBox 12"/>
          <p:cNvSpPr txBox="1"/>
          <p:nvPr/>
        </p:nvSpPr>
        <p:spPr>
          <a:xfrm>
            <a:off x="7198594" y="0"/>
            <a:ext cx="1120820" cy="230832"/>
          </a:xfrm>
          <a:prstGeom prst="rect">
            <a:avLst/>
          </a:prstGeom>
          <a:noFill/>
        </p:spPr>
        <p:txBody>
          <a:bodyPr wrap="none" rtlCol="0">
            <a:spAutoFit/>
          </a:bodyPr>
          <a:lstStyle/>
          <a:p>
            <a:pPr defTabSz="457200"/>
            <a:r>
              <a:rPr lang="en-US" sz="900" b="1" dirty="0">
                <a:solidFill>
                  <a:srgbClr val="00B050"/>
                </a:solidFill>
                <a:latin typeface="Times New Roman" pitchFamily="18" charset="0"/>
                <a:cs typeface="Times New Roman" pitchFamily="18" charset="0"/>
              </a:rPr>
              <a:t>UNCLASS//FOUO</a:t>
            </a:r>
          </a:p>
        </p:txBody>
      </p:sp>
      <p:sp>
        <p:nvSpPr>
          <p:cNvPr id="14" name="TextBox 13"/>
          <p:cNvSpPr txBox="1"/>
          <p:nvPr/>
        </p:nvSpPr>
        <p:spPr>
          <a:xfrm>
            <a:off x="152400" y="6573515"/>
            <a:ext cx="1149674" cy="230832"/>
          </a:xfrm>
          <a:prstGeom prst="rect">
            <a:avLst/>
          </a:prstGeom>
          <a:noFill/>
        </p:spPr>
        <p:txBody>
          <a:bodyPr wrap="none" rtlCol="0">
            <a:spAutoFit/>
          </a:bodyPr>
          <a:lstStyle/>
          <a:p>
            <a:pPr defTabSz="457200"/>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3212665453"/>
      </p:ext>
    </p:extLst>
  </p:cSld>
  <p:clrMap bg1="lt1" tx1="dk1" bg2="lt2" tx2="dk2" accent1="accent1" accent2="accent2" accent3="accent3" accent4="accent4" accent5="accent5" accent6="accent6" hlink="hlink" folHlink="folHlink"/>
  <p:sldLayoutIdLst>
    <p:sldLayoutId id="2147483708" r:id="rId1"/>
  </p:sldLayoutIdLst>
  <p:transition spd="slow">
    <p:fade thruBlk="1"/>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7892" name="Line 4"/>
          <p:cNvSpPr>
            <a:spLocks noChangeShapeType="1"/>
          </p:cNvSpPr>
          <p:nvPr/>
        </p:nvSpPr>
        <p:spPr bwMode="auto">
          <a:xfrm>
            <a:off x="379413" y="1131888"/>
            <a:ext cx="8385175" cy="0"/>
          </a:xfrm>
          <a:prstGeom prst="line">
            <a:avLst/>
          </a:prstGeom>
          <a:noFill/>
          <a:ln w="57150">
            <a:solidFill>
              <a:srgbClr val="000066"/>
            </a:solidFill>
            <a:round/>
            <a:headEnd/>
            <a:tailEnd/>
          </a:ln>
          <a:effectLst/>
        </p:spPr>
        <p:txBody>
          <a:bodyPr wrap="none" anchor="ctr"/>
          <a:lstStyle/>
          <a:p>
            <a:pPr algn="ctr">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031" name="Rectangle 8"/>
          <p:cNvSpPr>
            <a:spLocks noGrp="1" noChangeArrowheads="1"/>
          </p:cNvSpPr>
          <p:nvPr>
            <p:ph type="title"/>
          </p:nvPr>
        </p:nvSpPr>
        <p:spPr bwMode="auto">
          <a:xfrm>
            <a:off x="1241425" y="11113"/>
            <a:ext cx="6640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aphicFrame>
        <p:nvGraphicFramePr>
          <p:cNvPr id="1026" name="Object 7"/>
          <p:cNvGraphicFramePr>
            <a:graphicFrameLocks noChangeAspect="1"/>
          </p:cNvGraphicFramePr>
          <p:nvPr/>
        </p:nvGraphicFramePr>
        <p:xfrm>
          <a:off x="8032750" y="49213"/>
          <a:ext cx="1062038" cy="989012"/>
        </p:xfrm>
        <a:graphic>
          <a:graphicData uri="http://schemas.openxmlformats.org/presentationml/2006/ole">
            <p:oleObj spid="_x0000_s31746" name="Photo Editor Photo" r:id="rId3" imgW="2742857" imgH="2553056" progId="">
              <p:embed/>
            </p:oleObj>
          </a:graphicData>
        </a:graphic>
      </p:graphicFrame>
      <p:sp>
        <p:nvSpPr>
          <p:cNvPr id="1032" name="Rectangle 8"/>
          <p:cNvSpPr>
            <a:spLocks noGrp="1" noChangeArrowheads="1"/>
          </p:cNvSpPr>
          <p:nvPr>
            <p:ph type="body" idx="1"/>
          </p:nvPr>
        </p:nvSpPr>
        <p:spPr bwMode="auto">
          <a:xfrm>
            <a:off x="371475" y="1327150"/>
            <a:ext cx="8482013" cy="431165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3" name="Picture 10" descr="AMC Symbol"/>
          <p:cNvPicPr>
            <a:picLocks noChangeAspect="1" noChangeArrowheads="1"/>
          </p:cNvPicPr>
          <p:nvPr userDrawn="1"/>
        </p:nvPicPr>
        <p:blipFill>
          <a:blip r:embed="rId4" cstate="print"/>
          <a:srcRect/>
          <a:stretch>
            <a:fillRect/>
          </a:stretch>
        </p:blipFill>
        <p:spPr bwMode="auto">
          <a:xfrm>
            <a:off x="53975" y="76200"/>
            <a:ext cx="936625" cy="917575"/>
          </a:xfrm>
          <a:prstGeom prst="rect">
            <a:avLst/>
          </a:prstGeom>
          <a:noFill/>
          <a:ln w="9525">
            <a:noFill/>
            <a:miter lim="800000"/>
            <a:headEnd/>
            <a:tailEnd/>
          </a:ln>
        </p:spPr>
      </p:pic>
      <p:sp>
        <p:nvSpPr>
          <p:cNvPr id="9" name="Rectangle 3"/>
          <p:cNvSpPr>
            <a:spLocks noChangeArrowheads="1"/>
          </p:cNvSpPr>
          <p:nvPr userDrawn="1"/>
        </p:nvSpPr>
        <p:spPr bwMode="auto">
          <a:xfrm>
            <a:off x="382588" y="6404447"/>
            <a:ext cx="8382000" cy="338137"/>
          </a:xfrm>
          <a:prstGeom prst="rect">
            <a:avLst/>
          </a:prstGeom>
          <a:noFill/>
          <a:ln w="9525">
            <a:noFill/>
            <a:miter lim="800000"/>
            <a:headEnd/>
            <a:tailEnd/>
          </a:ln>
        </p:spPr>
        <p:txBody>
          <a:bodyPr>
            <a:spAutoFit/>
          </a:bodyPr>
          <a:lstStyle/>
          <a:p>
            <a:pPr algn="ctr">
              <a:defRPr/>
            </a:pPr>
            <a:r>
              <a:rPr lang="en-US" sz="1600" b="1" i="1" dirty="0">
                <a:solidFill>
                  <a:srgbClr val="000066"/>
                </a:solidFill>
              </a:rPr>
              <a:t>Deliberate Excellence</a:t>
            </a:r>
          </a:p>
        </p:txBody>
      </p:sp>
      <p:sp>
        <p:nvSpPr>
          <p:cNvPr id="13" name="TextBox 12"/>
          <p:cNvSpPr txBox="1"/>
          <p:nvPr userDrawn="1"/>
        </p:nvSpPr>
        <p:spPr>
          <a:xfrm>
            <a:off x="3810000" y="0"/>
            <a:ext cx="1120820"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a:t>
            </a:r>
          </a:p>
        </p:txBody>
      </p:sp>
      <p:sp>
        <p:nvSpPr>
          <p:cNvPr id="14" name="TextBox 13"/>
          <p:cNvSpPr txBox="1"/>
          <p:nvPr userDrawn="1"/>
        </p:nvSpPr>
        <p:spPr>
          <a:xfrm>
            <a:off x="3997163" y="6627168"/>
            <a:ext cx="1149674"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2382979606"/>
      </p:ext>
    </p:extLst>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xmlns="" Requires="p14">
      <p:transition p14:dur="10"/>
    </mc:Choice>
    <mc:Fallback>
      <p:transition/>
    </mc:Fallback>
  </mc:AlternateContent>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7892" name="Line 4"/>
          <p:cNvSpPr>
            <a:spLocks noChangeShapeType="1"/>
          </p:cNvSpPr>
          <p:nvPr/>
        </p:nvSpPr>
        <p:spPr bwMode="auto">
          <a:xfrm>
            <a:off x="379413" y="1131888"/>
            <a:ext cx="8385175" cy="0"/>
          </a:xfrm>
          <a:prstGeom prst="line">
            <a:avLst/>
          </a:prstGeom>
          <a:noFill/>
          <a:ln w="57150">
            <a:solidFill>
              <a:srgbClr val="000066"/>
            </a:solidFill>
            <a:round/>
            <a:headEnd/>
            <a:tailEnd/>
          </a:ln>
          <a:effectLst/>
        </p:spPr>
        <p:txBody>
          <a:bodyPr wrap="none" anchor="ctr"/>
          <a:lstStyle/>
          <a:p>
            <a:pPr algn="ctr">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031" name="Rectangle 8"/>
          <p:cNvSpPr>
            <a:spLocks noGrp="1" noChangeArrowheads="1"/>
          </p:cNvSpPr>
          <p:nvPr>
            <p:ph type="title"/>
          </p:nvPr>
        </p:nvSpPr>
        <p:spPr bwMode="auto">
          <a:xfrm>
            <a:off x="1241425" y="11113"/>
            <a:ext cx="6640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aphicFrame>
        <p:nvGraphicFramePr>
          <p:cNvPr id="1026" name="Object 7"/>
          <p:cNvGraphicFramePr>
            <a:graphicFrameLocks noChangeAspect="1"/>
          </p:cNvGraphicFramePr>
          <p:nvPr/>
        </p:nvGraphicFramePr>
        <p:xfrm>
          <a:off x="8032750" y="49213"/>
          <a:ext cx="1062038" cy="989012"/>
        </p:xfrm>
        <a:graphic>
          <a:graphicData uri="http://schemas.openxmlformats.org/presentationml/2006/ole">
            <p:oleObj spid="_x0000_s32770" name="Photo Editor Photo" r:id="rId3" imgW="2742857" imgH="2553056" progId="">
              <p:embed/>
            </p:oleObj>
          </a:graphicData>
        </a:graphic>
      </p:graphicFrame>
      <p:sp>
        <p:nvSpPr>
          <p:cNvPr id="1032" name="Rectangle 8"/>
          <p:cNvSpPr>
            <a:spLocks noGrp="1" noChangeArrowheads="1"/>
          </p:cNvSpPr>
          <p:nvPr>
            <p:ph type="body" idx="1"/>
          </p:nvPr>
        </p:nvSpPr>
        <p:spPr bwMode="auto">
          <a:xfrm>
            <a:off x="371475" y="1327150"/>
            <a:ext cx="8482013" cy="431165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3" name="Picture 10" descr="AMC Symbol"/>
          <p:cNvPicPr>
            <a:picLocks noChangeAspect="1" noChangeArrowheads="1"/>
          </p:cNvPicPr>
          <p:nvPr userDrawn="1"/>
        </p:nvPicPr>
        <p:blipFill>
          <a:blip r:embed="rId4" cstate="print"/>
          <a:srcRect/>
          <a:stretch>
            <a:fillRect/>
          </a:stretch>
        </p:blipFill>
        <p:spPr bwMode="auto">
          <a:xfrm>
            <a:off x="53975" y="76200"/>
            <a:ext cx="936625" cy="917575"/>
          </a:xfrm>
          <a:prstGeom prst="rect">
            <a:avLst/>
          </a:prstGeom>
          <a:noFill/>
          <a:ln w="9525">
            <a:noFill/>
            <a:miter lim="800000"/>
            <a:headEnd/>
            <a:tailEnd/>
          </a:ln>
        </p:spPr>
      </p:pic>
      <p:sp>
        <p:nvSpPr>
          <p:cNvPr id="9" name="Rectangle 3"/>
          <p:cNvSpPr>
            <a:spLocks noChangeArrowheads="1"/>
          </p:cNvSpPr>
          <p:nvPr userDrawn="1"/>
        </p:nvSpPr>
        <p:spPr bwMode="auto">
          <a:xfrm>
            <a:off x="382588" y="6404447"/>
            <a:ext cx="8382000" cy="338137"/>
          </a:xfrm>
          <a:prstGeom prst="rect">
            <a:avLst/>
          </a:prstGeom>
          <a:noFill/>
          <a:ln w="9525">
            <a:noFill/>
            <a:miter lim="800000"/>
            <a:headEnd/>
            <a:tailEnd/>
          </a:ln>
        </p:spPr>
        <p:txBody>
          <a:bodyPr>
            <a:spAutoFit/>
          </a:bodyPr>
          <a:lstStyle/>
          <a:p>
            <a:pPr algn="ctr">
              <a:defRPr/>
            </a:pPr>
            <a:r>
              <a:rPr lang="en-US" sz="1600" b="1" i="1" dirty="0">
                <a:solidFill>
                  <a:srgbClr val="000066"/>
                </a:solidFill>
              </a:rPr>
              <a:t>Deliberate Excellence</a:t>
            </a:r>
          </a:p>
        </p:txBody>
      </p:sp>
      <p:sp>
        <p:nvSpPr>
          <p:cNvPr id="13" name="TextBox 12"/>
          <p:cNvSpPr txBox="1"/>
          <p:nvPr userDrawn="1"/>
        </p:nvSpPr>
        <p:spPr>
          <a:xfrm>
            <a:off x="3810000" y="0"/>
            <a:ext cx="1120820"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a:t>
            </a:r>
          </a:p>
        </p:txBody>
      </p:sp>
      <p:sp>
        <p:nvSpPr>
          <p:cNvPr id="14" name="TextBox 13"/>
          <p:cNvSpPr txBox="1"/>
          <p:nvPr userDrawn="1"/>
        </p:nvSpPr>
        <p:spPr>
          <a:xfrm>
            <a:off x="3997163" y="6627168"/>
            <a:ext cx="1149674"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2382979606"/>
      </p:ext>
    </p:extLst>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xmlns="" Requires="p14">
      <p:transition p14:dur="10"/>
    </mc:Choice>
    <mc:Fallback>
      <p:transition/>
    </mc:Fallback>
  </mc:AlternateContent>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7892" name="Line 4"/>
          <p:cNvSpPr>
            <a:spLocks noChangeShapeType="1"/>
          </p:cNvSpPr>
          <p:nvPr/>
        </p:nvSpPr>
        <p:spPr bwMode="auto">
          <a:xfrm>
            <a:off x="379413" y="1131888"/>
            <a:ext cx="8385175" cy="0"/>
          </a:xfrm>
          <a:prstGeom prst="line">
            <a:avLst/>
          </a:prstGeom>
          <a:noFill/>
          <a:ln w="57150">
            <a:solidFill>
              <a:srgbClr val="000066"/>
            </a:solidFill>
            <a:round/>
            <a:headEnd/>
            <a:tailEnd/>
          </a:ln>
          <a:effectLst/>
        </p:spPr>
        <p:txBody>
          <a:bodyPr wrap="none" anchor="ctr"/>
          <a:lstStyle/>
          <a:p>
            <a:pPr algn="ctr">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031" name="Rectangle 8"/>
          <p:cNvSpPr>
            <a:spLocks noGrp="1" noChangeArrowheads="1"/>
          </p:cNvSpPr>
          <p:nvPr>
            <p:ph type="title"/>
          </p:nvPr>
        </p:nvSpPr>
        <p:spPr bwMode="auto">
          <a:xfrm>
            <a:off x="1241425" y="11113"/>
            <a:ext cx="6640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aphicFrame>
        <p:nvGraphicFramePr>
          <p:cNvPr id="1026" name="Object 7"/>
          <p:cNvGraphicFramePr>
            <a:graphicFrameLocks noChangeAspect="1"/>
          </p:cNvGraphicFramePr>
          <p:nvPr/>
        </p:nvGraphicFramePr>
        <p:xfrm>
          <a:off x="8032750" y="49213"/>
          <a:ext cx="1062038" cy="989012"/>
        </p:xfrm>
        <a:graphic>
          <a:graphicData uri="http://schemas.openxmlformats.org/presentationml/2006/ole">
            <p:oleObj spid="_x0000_s33794" name="Photo Editor Photo" r:id="rId3" imgW="2742857" imgH="2553056" progId="">
              <p:embed/>
            </p:oleObj>
          </a:graphicData>
        </a:graphic>
      </p:graphicFrame>
      <p:sp>
        <p:nvSpPr>
          <p:cNvPr id="1032" name="Rectangle 8"/>
          <p:cNvSpPr>
            <a:spLocks noGrp="1" noChangeArrowheads="1"/>
          </p:cNvSpPr>
          <p:nvPr>
            <p:ph type="body" idx="1"/>
          </p:nvPr>
        </p:nvSpPr>
        <p:spPr bwMode="auto">
          <a:xfrm>
            <a:off x="371475" y="1327150"/>
            <a:ext cx="8482013" cy="431165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3" name="Picture 10" descr="AMC Symbol"/>
          <p:cNvPicPr>
            <a:picLocks noChangeAspect="1" noChangeArrowheads="1"/>
          </p:cNvPicPr>
          <p:nvPr userDrawn="1"/>
        </p:nvPicPr>
        <p:blipFill>
          <a:blip r:embed="rId4" cstate="print"/>
          <a:srcRect/>
          <a:stretch>
            <a:fillRect/>
          </a:stretch>
        </p:blipFill>
        <p:spPr bwMode="auto">
          <a:xfrm>
            <a:off x="53975" y="76200"/>
            <a:ext cx="936625" cy="917575"/>
          </a:xfrm>
          <a:prstGeom prst="rect">
            <a:avLst/>
          </a:prstGeom>
          <a:noFill/>
          <a:ln w="9525">
            <a:noFill/>
            <a:miter lim="800000"/>
            <a:headEnd/>
            <a:tailEnd/>
          </a:ln>
        </p:spPr>
      </p:pic>
      <p:sp>
        <p:nvSpPr>
          <p:cNvPr id="9" name="Rectangle 3"/>
          <p:cNvSpPr>
            <a:spLocks noChangeArrowheads="1"/>
          </p:cNvSpPr>
          <p:nvPr userDrawn="1"/>
        </p:nvSpPr>
        <p:spPr bwMode="auto">
          <a:xfrm>
            <a:off x="382588" y="6404447"/>
            <a:ext cx="8382000" cy="338137"/>
          </a:xfrm>
          <a:prstGeom prst="rect">
            <a:avLst/>
          </a:prstGeom>
          <a:noFill/>
          <a:ln w="9525">
            <a:noFill/>
            <a:miter lim="800000"/>
            <a:headEnd/>
            <a:tailEnd/>
          </a:ln>
        </p:spPr>
        <p:txBody>
          <a:bodyPr>
            <a:spAutoFit/>
          </a:bodyPr>
          <a:lstStyle/>
          <a:p>
            <a:pPr algn="ctr">
              <a:defRPr/>
            </a:pPr>
            <a:r>
              <a:rPr lang="en-US" sz="1600" b="1" i="1" dirty="0">
                <a:solidFill>
                  <a:srgbClr val="000066"/>
                </a:solidFill>
              </a:rPr>
              <a:t>Deliberate Excellence</a:t>
            </a:r>
          </a:p>
        </p:txBody>
      </p:sp>
      <p:sp>
        <p:nvSpPr>
          <p:cNvPr id="13" name="TextBox 12"/>
          <p:cNvSpPr txBox="1"/>
          <p:nvPr userDrawn="1"/>
        </p:nvSpPr>
        <p:spPr>
          <a:xfrm>
            <a:off x="3810000" y="0"/>
            <a:ext cx="1120820"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a:t>
            </a:r>
          </a:p>
        </p:txBody>
      </p:sp>
      <p:sp>
        <p:nvSpPr>
          <p:cNvPr id="14" name="TextBox 13"/>
          <p:cNvSpPr txBox="1"/>
          <p:nvPr userDrawn="1"/>
        </p:nvSpPr>
        <p:spPr>
          <a:xfrm>
            <a:off x="3997163" y="6627168"/>
            <a:ext cx="1149674"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2382979606"/>
      </p:ext>
    </p:extLst>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xmlns="" Requires="p14">
      <p:transition p14:dur="10"/>
    </mc:Choice>
    <mc:Fallback>
      <p:transition/>
    </mc:Fallback>
  </mc:AlternateContent>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7892" name="Line 4"/>
          <p:cNvSpPr>
            <a:spLocks noChangeShapeType="1"/>
          </p:cNvSpPr>
          <p:nvPr/>
        </p:nvSpPr>
        <p:spPr bwMode="auto">
          <a:xfrm>
            <a:off x="379413" y="1131888"/>
            <a:ext cx="8385175" cy="0"/>
          </a:xfrm>
          <a:prstGeom prst="line">
            <a:avLst/>
          </a:prstGeom>
          <a:noFill/>
          <a:ln w="57150">
            <a:solidFill>
              <a:srgbClr val="000066"/>
            </a:solidFill>
            <a:round/>
            <a:headEnd/>
            <a:tailEnd/>
          </a:ln>
          <a:effectLst/>
        </p:spPr>
        <p:txBody>
          <a:bodyPr wrap="none" anchor="ctr"/>
          <a:lstStyle/>
          <a:p>
            <a:pPr algn="ctr">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031" name="Rectangle 8"/>
          <p:cNvSpPr>
            <a:spLocks noGrp="1" noChangeArrowheads="1"/>
          </p:cNvSpPr>
          <p:nvPr>
            <p:ph type="title"/>
          </p:nvPr>
        </p:nvSpPr>
        <p:spPr bwMode="auto">
          <a:xfrm>
            <a:off x="1241425" y="11113"/>
            <a:ext cx="6640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aphicFrame>
        <p:nvGraphicFramePr>
          <p:cNvPr id="1026" name="Object 7"/>
          <p:cNvGraphicFramePr>
            <a:graphicFrameLocks noChangeAspect="1"/>
          </p:cNvGraphicFramePr>
          <p:nvPr/>
        </p:nvGraphicFramePr>
        <p:xfrm>
          <a:off x="8032750" y="49213"/>
          <a:ext cx="1062038" cy="989012"/>
        </p:xfrm>
        <a:graphic>
          <a:graphicData uri="http://schemas.openxmlformats.org/presentationml/2006/ole">
            <p:oleObj spid="_x0000_s34818" name="Photo Editor Photo" r:id="rId3" imgW="2742857" imgH="2553056" progId="">
              <p:embed/>
            </p:oleObj>
          </a:graphicData>
        </a:graphic>
      </p:graphicFrame>
      <p:sp>
        <p:nvSpPr>
          <p:cNvPr id="1032" name="Rectangle 8"/>
          <p:cNvSpPr>
            <a:spLocks noGrp="1" noChangeArrowheads="1"/>
          </p:cNvSpPr>
          <p:nvPr>
            <p:ph type="body" idx="1"/>
          </p:nvPr>
        </p:nvSpPr>
        <p:spPr bwMode="auto">
          <a:xfrm>
            <a:off x="371475" y="1327150"/>
            <a:ext cx="8482013" cy="431165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3" name="Picture 10" descr="AMC Symbol"/>
          <p:cNvPicPr>
            <a:picLocks noChangeAspect="1" noChangeArrowheads="1"/>
          </p:cNvPicPr>
          <p:nvPr userDrawn="1"/>
        </p:nvPicPr>
        <p:blipFill>
          <a:blip r:embed="rId4" cstate="print"/>
          <a:srcRect/>
          <a:stretch>
            <a:fillRect/>
          </a:stretch>
        </p:blipFill>
        <p:spPr bwMode="auto">
          <a:xfrm>
            <a:off x="53975" y="76200"/>
            <a:ext cx="936625" cy="917575"/>
          </a:xfrm>
          <a:prstGeom prst="rect">
            <a:avLst/>
          </a:prstGeom>
          <a:noFill/>
          <a:ln w="9525">
            <a:noFill/>
            <a:miter lim="800000"/>
            <a:headEnd/>
            <a:tailEnd/>
          </a:ln>
        </p:spPr>
      </p:pic>
      <p:sp>
        <p:nvSpPr>
          <p:cNvPr id="9" name="Rectangle 3"/>
          <p:cNvSpPr>
            <a:spLocks noChangeArrowheads="1"/>
          </p:cNvSpPr>
          <p:nvPr userDrawn="1"/>
        </p:nvSpPr>
        <p:spPr bwMode="auto">
          <a:xfrm>
            <a:off x="382588" y="6404447"/>
            <a:ext cx="8382000" cy="338137"/>
          </a:xfrm>
          <a:prstGeom prst="rect">
            <a:avLst/>
          </a:prstGeom>
          <a:noFill/>
          <a:ln w="9525">
            <a:noFill/>
            <a:miter lim="800000"/>
            <a:headEnd/>
            <a:tailEnd/>
          </a:ln>
        </p:spPr>
        <p:txBody>
          <a:bodyPr>
            <a:spAutoFit/>
          </a:bodyPr>
          <a:lstStyle/>
          <a:p>
            <a:pPr algn="ctr">
              <a:defRPr/>
            </a:pPr>
            <a:r>
              <a:rPr lang="en-US" sz="1600" b="1" i="1" dirty="0">
                <a:solidFill>
                  <a:srgbClr val="000066"/>
                </a:solidFill>
              </a:rPr>
              <a:t>Deliberate Excellence</a:t>
            </a:r>
          </a:p>
        </p:txBody>
      </p:sp>
      <p:sp>
        <p:nvSpPr>
          <p:cNvPr id="13" name="TextBox 12"/>
          <p:cNvSpPr txBox="1"/>
          <p:nvPr userDrawn="1"/>
        </p:nvSpPr>
        <p:spPr>
          <a:xfrm>
            <a:off x="3810000" y="0"/>
            <a:ext cx="1120820"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a:t>
            </a:r>
          </a:p>
        </p:txBody>
      </p:sp>
      <p:sp>
        <p:nvSpPr>
          <p:cNvPr id="14" name="TextBox 13"/>
          <p:cNvSpPr txBox="1"/>
          <p:nvPr userDrawn="1"/>
        </p:nvSpPr>
        <p:spPr>
          <a:xfrm>
            <a:off x="3997163" y="6627168"/>
            <a:ext cx="1149674"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2382979606"/>
      </p:ext>
    </p:extLst>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xmlns="" Requires="p14">
      <p:transition p14:dur="10"/>
    </mc:Choice>
    <mc:Fallback>
      <p:transition/>
    </mc:Fallback>
  </mc:AlternateContent>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7892" name="Line 4"/>
          <p:cNvSpPr>
            <a:spLocks noChangeShapeType="1"/>
          </p:cNvSpPr>
          <p:nvPr/>
        </p:nvSpPr>
        <p:spPr bwMode="auto">
          <a:xfrm>
            <a:off x="379413" y="1131888"/>
            <a:ext cx="8385175" cy="0"/>
          </a:xfrm>
          <a:prstGeom prst="line">
            <a:avLst/>
          </a:prstGeom>
          <a:noFill/>
          <a:ln w="57150">
            <a:solidFill>
              <a:srgbClr val="000066"/>
            </a:solidFill>
            <a:round/>
            <a:headEnd/>
            <a:tailEnd/>
          </a:ln>
          <a:effectLst/>
        </p:spPr>
        <p:txBody>
          <a:bodyPr wrap="none" anchor="ctr"/>
          <a:lstStyle/>
          <a:p>
            <a:pPr algn="ctr">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031" name="Rectangle 8"/>
          <p:cNvSpPr>
            <a:spLocks noGrp="1" noChangeArrowheads="1"/>
          </p:cNvSpPr>
          <p:nvPr>
            <p:ph type="title"/>
          </p:nvPr>
        </p:nvSpPr>
        <p:spPr bwMode="auto">
          <a:xfrm>
            <a:off x="1241425" y="11113"/>
            <a:ext cx="6640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aphicFrame>
        <p:nvGraphicFramePr>
          <p:cNvPr id="1026" name="Object 7"/>
          <p:cNvGraphicFramePr>
            <a:graphicFrameLocks noChangeAspect="1"/>
          </p:cNvGraphicFramePr>
          <p:nvPr/>
        </p:nvGraphicFramePr>
        <p:xfrm>
          <a:off x="8032750" y="49213"/>
          <a:ext cx="1062038" cy="989012"/>
        </p:xfrm>
        <a:graphic>
          <a:graphicData uri="http://schemas.openxmlformats.org/presentationml/2006/ole">
            <p:oleObj spid="_x0000_s38914" name="Photo Editor Photo" r:id="rId4" imgW="2742857" imgH="2553056" progId="">
              <p:embed/>
            </p:oleObj>
          </a:graphicData>
        </a:graphic>
      </p:graphicFrame>
      <p:sp>
        <p:nvSpPr>
          <p:cNvPr id="1032" name="Rectangle 8"/>
          <p:cNvSpPr>
            <a:spLocks noGrp="1" noChangeArrowheads="1"/>
          </p:cNvSpPr>
          <p:nvPr>
            <p:ph type="body" idx="1"/>
          </p:nvPr>
        </p:nvSpPr>
        <p:spPr bwMode="auto">
          <a:xfrm>
            <a:off x="371475" y="1327150"/>
            <a:ext cx="8482013" cy="431165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3" name="Picture 10" descr="AMC Symbol"/>
          <p:cNvPicPr>
            <a:picLocks noChangeAspect="1" noChangeArrowheads="1"/>
          </p:cNvPicPr>
          <p:nvPr userDrawn="1"/>
        </p:nvPicPr>
        <p:blipFill>
          <a:blip r:embed="rId5" cstate="print"/>
          <a:srcRect/>
          <a:stretch>
            <a:fillRect/>
          </a:stretch>
        </p:blipFill>
        <p:spPr bwMode="auto">
          <a:xfrm>
            <a:off x="53975" y="76200"/>
            <a:ext cx="936625" cy="917575"/>
          </a:xfrm>
          <a:prstGeom prst="rect">
            <a:avLst/>
          </a:prstGeom>
          <a:noFill/>
          <a:ln w="9525">
            <a:noFill/>
            <a:miter lim="800000"/>
            <a:headEnd/>
            <a:tailEnd/>
          </a:ln>
        </p:spPr>
      </p:pic>
      <p:sp>
        <p:nvSpPr>
          <p:cNvPr id="9" name="Rectangle 3"/>
          <p:cNvSpPr>
            <a:spLocks noChangeArrowheads="1"/>
          </p:cNvSpPr>
          <p:nvPr userDrawn="1"/>
        </p:nvSpPr>
        <p:spPr bwMode="auto">
          <a:xfrm>
            <a:off x="382588" y="6404447"/>
            <a:ext cx="8382000" cy="338137"/>
          </a:xfrm>
          <a:prstGeom prst="rect">
            <a:avLst/>
          </a:prstGeom>
          <a:noFill/>
          <a:ln w="9525">
            <a:noFill/>
            <a:miter lim="800000"/>
            <a:headEnd/>
            <a:tailEnd/>
          </a:ln>
        </p:spPr>
        <p:txBody>
          <a:bodyPr>
            <a:spAutoFit/>
          </a:bodyPr>
          <a:lstStyle/>
          <a:p>
            <a:pPr algn="ctr">
              <a:defRPr/>
            </a:pPr>
            <a:r>
              <a:rPr lang="en-US" sz="1600" b="1" i="1" dirty="0">
                <a:solidFill>
                  <a:srgbClr val="000066"/>
                </a:solidFill>
              </a:rPr>
              <a:t>Deliberate Excellence</a:t>
            </a:r>
          </a:p>
        </p:txBody>
      </p:sp>
      <p:sp>
        <p:nvSpPr>
          <p:cNvPr id="13" name="TextBox 12"/>
          <p:cNvSpPr txBox="1"/>
          <p:nvPr userDrawn="1"/>
        </p:nvSpPr>
        <p:spPr>
          <a:xfrm>
            <a:off x="3810000" y="0"/>
            <a:ext cx="1120820"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a:t>
            </a:r>
          </a:p>
        </p:txBody>
      </p:sp>
      <p:sp>
        <p:nvSpPr>
          <p:cNvPr id="14" name="TextBox 13"/>
          <p:cNvSpPr txBox="1"/>
          <p:nvPr userDrawn="1"/>
        </p:nvSpPr>
        <p:spPr>
          <a:xfrm>
            <a:off x="3997163" y="6627168"/>
            <a:ext cx="1149674"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2382979606"/>
      </p:ext>
    </p:extLst>
  </p:cSld>
  <p:clrMap bg1="lt1" tx1="dk1" bg2="lt2" tx2="dk2" accent1="accent1" accent2="accent2" accent3="accent3" accent4="accent4" accent5="accent5" accent6="accent6" hlink="hlink" folHlink="folHlink"/>
  <p:sldLayoutIdLst>
    <p:sldLayoutId id="2147483717" r:id="rId1"/>
  </p:sldLayoutIdLst>
  <mc:AlternateContent xmlns:mc="http://schemas.openxmlformats.org/markup-compatibility/2006">
    <mc:Choice xmlns:p14="http://schemas.microsoft.com/office/powerpoint/2010/main" xmlns="" Requires="p14">
      <p:transition p14:dur="10"/>
    </mc:Choice>
    <mc:Fallback>
      <p:transition/>
    </mc:Fallback>
  </mc:AlternateContent>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7892" name="Line 4"/>
          <p:cNvSpPr>
            <a:spLocks noChangeShapeType="1"/>
          </p:cNvSpPr>
          <p:nvPr/>
        </p:nvSpPr>
        <p:spPr bwMode="auto">
          <a:xfrm>
            <a:off x="379413" y="1131888"/>
            <a:ext cx="8385175" cy="0"/>
          </a:xfrm>
          <a:prstGeom prst="line">
            <a:avLst/>
          </a:prstGeom>
          <a:noFill/>
          <a:ln w="57150">
            <a:solidFill>
              <a:srgbClr val="000066"/>
            </a:solidFill>
            <a:round/>
            <a:headEnd/>
            <a:tailEnd/>
          </a:ln>
          <a:effectLst/>
        </p:spPr>
        <p:txBody>
          <a:bodyPr wrap="none" anchor="ctr"/>
          <a:lstStyle/>
          <a:p>
            <a:pPr algn="ctr">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031" name="Rectangle 8"/>
          <p:cNvSpPr>
            <a:spLocks noGrp="1" noChangeArrowheads="1"/>
          </p:cNvSpPr>
          <p:nvPr>
            <p:ph type="title"/>
          </p:nvPr>
        </p:nvSpPr>
        <p:spPr bwMode="auto">
          <a:xfrm>
            <a:off x="1241425" y="11113"/>
            <a:ext cx="6640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aphicFrame>
        <p:nvGraphicFramePr>
          <p:cNvPr id="1026" name="Object 7"/>
          <p:cNvGraphicFramePr>
            <a:graphicFrameLocks noChangeAspect="1"/>
          </p:cNvGraphicFramePr>
          <p:nvPr/>
        </p:nvGraphicFramePr>
        <p:xfrm>
          <a:off x="8032750" y="49213"/>
          <a:ext cx="1062038" cy="989012"/>
        </p:xfrm>
        <a:graphic>
          <a:graphicData uri="http://schemas.openxmlformats.org/presentationml/2006/ole">
            <p:oleObj spid="_x0000_s39938" name="Photo Editor Photo" r:id="rId4" imgW="2742857" imgH="2553056" progId="">
              <p:embed/>
            </p:oleObj>
          </a:graphicData>
        </a:graphic>
      </p:graphicFrame>
      <p:sp>
        <p:nvSpPr>
          <p:cNvPr id="1032" name="Rectangle 8"/>
          <p:cNvSpPr>
            <a:spLocks noGrp="1" noChangeArrowheads="1"/>
          </p:cNvSpPr>
          <p:nvPr>
            <p:ph type="body" idx="1"/>
          </p:nvPr>
        </p:nvSpPr>
        <p:spPr bwMode="auto">
          <a:xfrm>
            <a:off x="371475" y="1327150"/>
            <a:ext cx="8482013" cy="431165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3" name="Picture 10" descr="AMC Symbol"/>
          <p:cNvPicPr>
            <a:picLocks noChangeAspect="1" noChangeArrowheads="1"/>
          </p:cNvPicPr>
          <p:nvPr userDrawn="1"/>
        </p:nvPicPr>
        <p:blipFill>
          <a:blip r:embed="rId5" cstate="print"/>
          <a:srcRect/>
          <a:stretch>
            <a:fillRect/>
          </a:stretch>
        </p:blipFill>
        <p:spPr bwMode="auto">
          <a:xfrm>
            <a:off x="53975" y="76200"/>
            <a:ext cx="936625" cy="917575"/>
          </a:xfrm>
          <a:prstGeom prst="rect">
            <a:avLst/>
          </a:prstGeom>
          <a:noFill/>
          <a:ln w="9525">
            <a:noFill/>
            <a:miter lim="800000"/>
            <a:headEnd/>
            <a:tailEnd/>
          </a:ln>
        </p:spPr>
      </p:pic>
      <p:sp>
        <p:nvSpPr>
          <p:cNvPr id="9" name="Rectangle 3"/>
          <p:cNvSpPr>
            <a:spLocks noChangeArrowheads="1"/>
          </p:cNvSpPr>
          <p:nvPr userDrawn="1"/>
        </p:nvSpPr>
        <p:spPr bwMode="auto">
          <a:xfrm>
            <a:off x="382588" y="6404447"/>
            <a:ext cx="8382000" cy="338137"/>
          </a:xfrm>
          <a:prstGeom prst="rect">
            <a:avLst/>
          </a:prstGeom>
          <a:noFill/>
          <a:ln w="9525">
            <a:noFill/>
            <a:miter lim="800000"/>
            <a:headEnd/>
            <a:tailEnd/>
          </a:ln>
        </p:spPr>
        <p:txBody>
          <a:bodyPr>
            <a:spAutoFit/>
          </a:bodyPr>
          <a:lstStyle/>
          <a:p>
            <a:pPr algn="ctr">
              <a:defRPr/>
            </a:pPr>
            <a:r>
              <a:rPr lang="en-US" sz="1600" b="1" i="1" dirty="0">
                <a:solidFill>
                  <a:srgbClr val="000066"/>
                </a:solidFill>
              </a:rPr>
              <a:t>Deliberate Excellence</a:t>
            </a:r>
          </a:p>
        </p:txBody>
      </p:sp>
      <p:sp>
        <p:nvSpPr>
          <p:cNvPr id="13" name="TextBox 12"/>
          <p:cNvSpPr txBox="1"/>
          <p:nvPr userDrawn="1"/>
        </p:nvSpPr>
        <p:spPr>
          <a:xfrm>
            <a:off x="3810000" y="0"/>
            <a:ext cx="1120820"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a:t>
            </a:r>
          </a:p>
        </p:txBody>
      </p:sp>
      <p:sp>
        <p:nvSpPr>
          <p:cNvPr id="14" name="TextBox 13"/>
          <p:cNvSpPr txBox="1"/>
          <p:nvPr userDrawn="1"/>
        </p:nvSpPr>
        <p:spPr>
          <a:xfrm>
            <a:off x="3997163" y="6627168"/>
            <a:ext cx="1149674"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2382979606"/>
      </p:ext>
    </p:extLst>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mc:Choice xmlns:p14="http://schemas.microsoft.com/office/powerpoint/2010/main" xmlns="" Requires="p14">
      <p:transition p14:dur="10"/>
    </mc:Choice>
    <mc:Fallback>
      <p:transition/>
    </mc:Fallback>
  </mc:AlternateContent>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7892" name="Line 4"/>
          <p:cNvSpPr>
            <a:spLocks noChangeShapeType="1"/>
          </p:cNvSpPr>
          <p:nvPr/>
        </p:nvSpPr>
        <p:spPr bwMode="auto">
          <a:xfrm>
            <a:off x="379413" y="1131888"/>
            <a:ext cx="8385175" cy="0"/>
          </a:xfrm>
          <a:prstGeom prst="line">
            <a:avLst/>
          </a:prstGeom>
          <a:noFill/>
          <a:ln w="57150">
            <a:solidFill>
              <a:srgbClr val="000066"/>
            </a:solidFill>
            <a:round/>
            <a:headEnd/>
            <a:tailEnd/>
          </a:ln>
          <a:effectLst/>
        </p:spPr>
        <p:txBody>
          <a:bodyPr wrap="none" anchor="ctr"/>
          <a:lstStyle/>
          <a:p>
            <a:pPr algn="ctr">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031" name="Rectangle 8"/>
          <p:cNvSpPr>
            <a:spLocks noGrp="1" noChangeArrowheads="1"/>
          </p:cNvSpPr>
          <p:nvPr>
            <p:ph type="title"/>
          </p:nvPr>
        </p:nvSpPr>
        <p:spPr bwMode="auto">
          <a:xfrm>
            <a:off x="1241425" y="11113"/>
            <a:ext cx="6640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aphicFrame>
        <p:nvGraphicFramePr>
          <p:cNvPr id="1026" name="Object 7"/>
          <p:cNvGraphicFramePr>
            <a:graphicFrameLocks noChangeAspect="1"/>
          </p:cNvGraphicFramePr>
          <p:nvPr/>
        </p:nvGraphicFramePr>
        <p:xfrm>
          <a:off x="8032750" y="49213"/>
          <a:ext cx="1062038" cy="989012"/>
        </p:xfrm>
        <a:graphic>
          <a:graphicData uri="http://schemas.openxmlformats.org/presentationml/2006/ole">
            <p:oleObj spid="_x0000_s40962" name="Photo Editor Photo" r:id="rId4" imgW="2742857" imgH="2553056" progId="">
              <p:embed/>
            </p:oleObj>
          </a:graphicData>
        </a:graphic>
      </p:graphicFrame>
      <p:sp>
        <p:nvSpPr>
          <p:cNvPr id="1032" name="Rectangle 8"/>
          <p:cNvSpPr>
            <a:spLocks noGrp="1" noChangeArrowheads="1"/>
          </p:cNvSpPr>
          <p:nvPr>
            <p:ph type="body" idx="1"/>
          </p:nvPr>
        </p:nvSpPr>
        <p:spPr bwMode="auto">
          <a:xfrm>
            <a:off x="371475" y="1327150"/>
            <a:ext cx="8482013" cy="431165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3" name="Picture 10" descr="AMC Symbol"/>
          <p:cNvPicPr>
            <a:picLocks noChangeAspect="1" noChangeArrowheads="1"/>
          </p:cNvPicPr>
          <p:nvPr userDrawn="1"/>
        </p:nvPicPr>
        <p:blipFill>
          <a:blip r:embed="rId5" cstate="print"/>
          <a:srcRect/>
          <a:stretch>
            <a:fillRect/>
          </a:stretch>
        </p:blipFill>
        <p:spPr bwMode="auto">
          <a:xfrm>
            <a:off x="53975" y="76200"/>
            <a:ext cx="936625" cy="917575"/>
          </a:xfrm>
          <a:prstGeom prst="rect">
            <a:avLst/>
          </a:prstGeom>
          <a:noFill/>
          <a:ln w="9525">
            <a:noFill/>
            <a:miter lim="800000"/>
            <a:headEnd/>
            <a:tailEnd/>
          </a:ln>
        </p:spPr>
      </p:pic>
      <p:sp>
        <p:nvSpPr>
          <p:cNvPr id="9" name="Rectangle 3"/>
          <p:cNvSpPr>
            <a:spLocks noChangeArrowheads="1"/>
          </p:cNvSpPr>
          <p:nvPr userDrawn="1"/>
        </p:nvSpPr>
        <p:spPr bwMode="auto">
          <a:xfrm>
            <a:off x="382588" y="6404447"/>
            <a:ext cx="8382000" cy="338137"/>
          </a:xfrm>
          <a:prstGeom prst="rect">
            <a:avLst/>
          </a:prstGeom>
          <a:noFill/>
          <a:ln w="9525">
            <a:noFill/>
            <a:miter lim="800000"/>
            <a:headEnd/>
            <a:tailEnd/>
          </a:ln>
        </p:spPr>
        <p:txBody>
          <a:bodyPr>
            <a:spAutoFit/>
          </a:bodyPr>
          <a:lstStyle/>
          <a:p>
            <a:pPr algn="ctr">
              <a:defRPr/>
            </a:pPr>
            <a:r>
              <a:rPr lang="en-US" sz="1600" b="1" i="1" dirty="0">
                <a:solidFill>
                  <a:srgbClr val="000066"/>
                </a:solidFill>
              </a:rPr>
              <a:t>Deliberate Excellence</a:t>
            </a:r>
          </a:p>
        </p:txBody>
      </p:sp>
      <p:sp>
        <p:nvSpPr>
          <p:cNvPr id="13" name="TextBox 12"/>
          <p:cNvSpPr txBox="1"/>
          <p:nvPr userDrawn="1"/>
        </p:nvSpPr>
        <p:spPr>
          <a:xfrm>
            <a:off x="3810000" y="0"/>
            <a:ext cx="1120820"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a:t>
            </a:r>
          </a:p>
        </p:txBody>
      </p:sp>
      <p:sp>
        <p:nvSpPr>
          <p:cNvPr id="14" name="TextBox 13"/>
          <p:cNvSpPr txBox="1"/>
          <p:nvPr userDrawn="1"/>
        </p:nvSpPr>
        <p:spPr>
          <a:xfrm>
            <a:off x="3997163" y="6627168"/>
            <a:ext cx="1149674"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2382979606"/>
      </p:ext>
    </p:extLst>
  </p:cSld>
  <p:clrMap bg1="lt1" tx1="dk1" bg2="lt2" tx2="dk2" accent1="accent1" accent2="accent2" accent3="accent3" accent4="accent4" accent5="accent5" accent6="accent6" hlink="hlink" folHlink="folHlink"/>
  <p:sldLayoutIdLst>
    <p:sldLayoutId id="2147483721" r:id="rId1"/>
  </p:sldLayoutIdLst>
  <mc:AlternateContent xmlns:mc="http://schemas.openxmlformats.org/markup-compatibility/2006">
    <mc:Choice xmlns:p14="http://schemas.microsoft.com/office/powerpoint/2010/main" xmlns="" Requires="p14">
      <p:transition p14:dur="10"/>
    </mc:Choice>
    <mc:Fallback>
      <p:transition/>
    </mc:Fallback>
  </mc:AlternateContent>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7892" name="Line 4"/>
          <p:cNvSpPr>
            <a:spLocks noChangeShapeType="1"/>
          </p:cNvSpPr>
          <p:nvPr/>
        </p:nvSpPr>
        <p:spPr bwMode="auto">
          <a:xfrm>
            <a:off x="379413" y="1131888"/>
            <a:ext cx="8385175" cy="0"/>
          </a:xfrm>
          <a:prstGeom prst="line">
            <a:avLst/>
          </a:prstGeom>
          <a:noFill/>
          <a:ln w="57150">
            <a:solidFill>
              <a:srgbClr val="000066"/>
            </a:solidFill>
            <a:round/>
            <a:headEnd/>
            <a:tailEnd/>
          </a:ln>
          <a:effectLst/>
        </p:spPr>
        <p:txBody>
          <a:bodyPr wrap="none" anchor="ctr"/>
          <a:lstStyle/>
          <a:p>
            <a:pPr algn="ctr">
              <a:lnSpc>
                <a:spcPct val="90000"/>
              </a:lnSpc>
              <a:defRPr/>
            </a:pPr>
            <a:endParaRPr lang="en-US" dirty="0">
              <a:solidFill>
                <a:srgbClr val="003399"/>
              </a:solidFill>
              <a:effectLst>
                <a:outerShdw blurRad="38100" dist="38100" dir="2700000" algn="tl">
                  <a:srgbClr val="000000">
                    <a:alpha val="43137"/>
                  </a:srgbClr>
                </a:outerShdw>
              </a:effectLst>
            </a:endParaRPr>
          </a:p>
        </p:txBody>
      </p:sp>
      <p:sp>
        <p:nvSpPr>
          <p:cNvPr id="1031" name="Rectangle 8"/>
          <p:cNvSpPr>
            <a:spLocks noGrp="1" noChangeArrowheads="1"/>
          </p:cNvSpPr>
          <p:nvPr>
            <p:ph type="title"/>
          </p:nvPr>
        </p:nvSpPr>
        <p:spPr bwMode="auto">
          <a:xfrm>
            <a:off x="1241425" y="11113"/>
            <a:ext cx="66405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aphicFrame>
        <p:nvGraphicFramePr>
          <p:cNvPr id="1026" name="Object 7"/>
          <p:cNvGraphicFramePr>
            <a:graphicFrameLocks noChangeAspect="1"/>
          </p:cNvGraphicFramePr>
          <p:nvPr/>
        </p:nvGraphicFramePr>
        <p:xfrm>
          <a:off x="8032750" y="49213"/>
          <a:ext cx="1062038" cy="989012"/>
        </p:xfrm>
        <a:graphic>
          <a:graphicData uri="http://schemas.openxmlformats.org/presentationml/2006/ole">
            <p:oleObj spid="_x0000_s41986" name="Photo Editor Photo" r:id="rId4" imgW="2742857" imgH="2553056" progId="">
              <p:embed/>
            </p:oleObj>
          </a:graphicData>
        </a:graphic>
      </p:graphicFrame>
      <p:sp>
        <p:nvSpPr>
          <p:cNvPr id="1032" name="Rectangle 8"/>
          <p:cNvSpPr>
            <a:spLocks noGrp="1" noChangeArrowheads="1"/>
          </p:cNvSpPr>
          <p:nvPr>
            <p:ph type="body" idx="1"/>
          </p:nvPr>
        </p:nvSpPr>
        <p:spPr bwMode="auto">
          <a:xfrm>
            <a:off x="371475" y="1327150"/>
            <a:ext cx="8482013" cy="431165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3" name="Picture 10" descr="AMC Symbol"/>
          <p:cNvPicPr>
            <a:picLocks noChangeAspect="1" noChangeArrowheads="1"/>
          </p:cNvPicPr>
          <p:nvPr userDrawn="1"/>
        </p:nvPicPr>
        <p:blipFill>
          <a:blip r:embed="rId5" cstate="print"/>
          <a:srcRect/>
          <a:stretch>
            <a:fillRect/>
          </a:stretch>
        </p:blipFill>
        <p:spPr bwMode="auto">
          <a:xfrm>
            <a:off x="53975" y="76200"/>
            <a:ext cx="936625" cy="917575"/>
          </a:xfrm>
          <a:prstGeom prst="rect">
            <a:avLst/>
          </a:prstGeom>
          <a:noFill/>
          <a:ln w="9525">
            <a:noFill/>
            <a:miter lim="800000"/>
            <a:headEnd/>
            <a:tailEnd/>
          </a:ln>
        </p:spPr>
      </p:pic>
      <p:sp>
        <p:nvSpPr>
          <p:cNvPr id="9" name="Rectangle 3"/>
          <p:cNvSpPr>
            <a:spLocks noChangeArrowheads="1"/>
          </p:cNvSpPr>
          <p:nvPr userDrawn="1"/>
        </p:nvSpPr>
        <p:spPr bwMode="auto">
          <a:xfrm>
            <a:off x="382588" y="6404447"/>
            <a:ext cx="8382000" cy="338137"/>
          </a:xfrm>
          <a:prstGeom prst="rect">
            <a:avLst/>
          </a:prstGeom>
          <a:noFill/>
          <a:ln w="9525">
            <a:noFill/>
            <a:miter lim="800000"/>
            <a:headEnd/>
            <a:tailEnd/>
          </a:ln>
        </p:spPr>
        <p:txBody>
          <a:bodyPr>
            <a:spAutoFit/>
          </a:bodyPr>
          <a:lstStyle/>
          <a:p>
            <a:pPr algn="ctr">
              <a:defRPr/>
            </a:pPr>
            <a:r>
              <a:rPr lang="en-US" sz="1600" b="1" i="1" dirty="0">
                <a:solidFill>
                  <a:srgbClr val="000066"/>
                </a:solidFill>
              </a:rPr>
              <a:t>Deliberate Excellence</a:t>
            </a:r>
          </a:p>
        </p:txBody>
      </p:sp>
      <p:sp>
        <p:nvSpPr>
          <p:cNvPr id="13" name="TextBox 12"/>
          <p:cNvSpPr txBox="1"/>
          <p:nvPr userDrawn="1"/>
        </p:nvSpPr>
        <p:spPr>
          <a:xfrm>
            <a:off x="3810000" y="0"/>
            <a:ext cx="1120820"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a:t>
            </a:r>
          </a:p>
        </p:txBody>
      </p:sp>
      <p:sp>
        <p:nvSpPr>
          <p:cNvPr id="14" name="TextBox 13"/>
          <p:cNvSpPr txBox="1"/>
          <p:nvPr userDrawn="1"/>
        </p:nvSpPr>
        <p:spPr>
          <a:xfrm>
            <a:off x="3997163" y="6627168"/>
            <a:ext cx="1149674" cy="230832"/>
          </a:xfrm>
          <a:prstGeom prst="rect">
            <a:avLst/>
          </a:prstGeom>
          <a:noFill/>
        </p:spPr>
        <p:txBody>
          <a:bodyPr wrap="none" rtlCol="0">
            <a:spAutoFit/>
          </a:bodyPr>
          <a:lstStyle/>
          <a:p>
            <a:r>
              <a:rPr lang="en-US" sz="900" b="1" dirty="0">
                <a:solidFill>
                  <a:srgbClr val="00B050"/>
                </a:solidFill>
                <a:latin typeface="Times New Roman" pitchFamily="18" charset="0"/>
                <a:cs typeface="Times New Roman" pitchFamily="18" charset="0"/>
              </a:rPr>
              <a:t>UNCLASS//FOUO </a:t>
            </a:r>
          </a:p>
        </p:txBody>
      </p:sp>
    </p:spTree>
    <p:extLst>
      <p:ext uri="{BB962C8B-B14F-4D97-AF65-F5344CB8AC3E}">
        <p14:creationId xmlns:p14="http://schemas.microsoft.com/office/powerpoint/2010/main" xmlns="" val="2382979606"/>
      </p:ext>
    </p:extLst>
  </p:cSld>
  <p:clrMap bg1="lt1" tx1="dk1" bg2="lt2" tx2="dk2" accent1="accent1" accent2="accent2" accent3="accent3" accent4="accent4" accent5="accent5" accent6="accent6" hlink="hlink" folHlink="folHlink"/>
  <p:sldLayoutIdLst>
    <p:sldLayoutId id="2147483723" r:id="rId1"/>
  </p:sldLayoutIdLst>
  <mc:AlternateContent xmlns:mc="http://schemas.openxmlformats.org/markup-compatibility/2006">
    <mc:Choice xmlns:p14="http://schemas.microsoft.com/office/powerpoint/2010/main" xmlns="" Requires="p14">
      <p:transition p14:dur="10"/>
    </mc:Choice>
    <mc:Fallback>
      <p:transition/>
    </mc:Fallback>
  </mc:AlternateContent>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Arial" charset="0"/>
        </a:defRPr>
      </a:lvl2pPr>
      <a:lvl3pPr algn="ctr" rtl="0" eaLnBrk="0" fontAlgn="base" hangingPunct="0">
        <a:spcBef>
          <a:spcPct val="0"/>
        </a:spcBef>
        <a:spcAft>
          <a:spcPct val="0"/>
        </a:spcAft>
        <a:defRPr sz="3200" b="1">
          <a:solidFill>
            <a:srgbClr val="000066"/>
          </a:solidFill>
          <a:latin typeface="Arial" charset="0"/>
        </a:defRPr>
      </a:lvl3pPr>
      <a:lvl4pPr algn="ctr" rtl="0" eaLnBrk="0" fontAlgn="base" hangingPunct="0">
        <a:spcBef>
          <a:spcPct val="0"/>
        </a:spcBef>
        <a:spcAft>
          <a:spcPct val="0"/>
        </a:spcAft>
        <a:defRPr sz="3200" b="1">
          <a:solidFill>
            <a:srgbClr val="000066"/>
          </a:solidFill>
          <a:latin typeface="Arial" charset="0"/>
        </a:defRPr>
      </a:lvl4pPr>
      <a:lvl5pPr algn="ctr" rtl="0" eaLnBrk="0" fontAlgn="base" hangingPunct="0">
        <a:spcBef>
          <a:spcPct val="0"/>
        </a:spcBef>
        <a:spcAft>
          <a:spcPct val="0"/>
        </a:spcAft>
        <a:defRPr sz="3200" b="1">
          <a:solidFill>
            <a:srgbClr val="000066"/>
          </a:solidFill>
          <a:latin typeface="Arial" charset="0"/>
        </a:defRPr>
      </a:lvl5pPr>
      <a:lvl6pPr marL="457200" algn="ctr" rtl="0" fontAlgn="base">
        <a:spcBef>
          <a:spcPct val="0"/>
        </a:spcBef>
        <a:spcAft>
          <a:spcPct val="0"/>
        </a:spcAft>
        <a:defRPr sz="3200" b="1">
          <a:solidFill>
            <a:srgbClr val="000066"/>
          </a:solidFill>
          <a:latin typeface="Arial" charset="0"/>
        </a:defRPr>
      </a:lvl6pPr>
      <a:lvl7pPr marL="914400" algn="ctr" rtl="0" fontAlgn="base">
        <a:spcBef>
          <a:spcPct val="0"/>
        </a:spcBef>
        <a:spcAft>
          <a:spcPct val="0"/>
        </a:spcAft>
        <a:defRPr sz="3200" b="1">
          <a:solidFill>
            <a:srgbClr val="000066"/>
          </a:solidFill>
          <a:latin typeface="Arial" charset="0"/>
        </a:defRPr>
      </a:lvl7pPr>
      <a:lvl8pPr marL="1371600" algn="ctr" rtl="0" fontAlgn="base">
        <a:spcBef>
          <a:spcPct val="0"/>
        </a:spcBef>
        <a:spcAft>
          <a:spcPct val="0"/>
        </a:spcAft>
        <a:defRPr sz="3200" b="1">
          <a:solidFill>
            <a:srgbClr val="000066"/>
          </a:solidFill>
          <a:latin typeface="Arial" charset="0"/>
        </a:defRPr>
      </a:lvl8pPr>
      <a:lvl9pPr marL="1828800" algn="ctr" rtl="0" fontAlgn="base">
        <a:spcBef>
          <a:spcPct val="0"/>
        </a:spcBef>
        <a:spcAft>
          <a:spcPct val="0"/>
        </a:spcAft>
        <a:defRPr sz="3200" b="1">
          <a:solidFill>
            <a:srgbClr val="000066"/>
          </a:solidFill>
          <a:latin typeface="Arial" charset="0"/>
        </a:defRPr>
      </a:lvl9pPr>
    </p:titleStyle>
    <p:body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2" y="230193"/>
            <a:ext cx="8382000"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2" y="1412883"/>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ir Boss Logo #2.JPG"/>
          <p:cNvPicPr>
            <a:picLocks noChangeAspect="1"/>
          </p:cNvPicPr>
          <p:nvPr userDrawn="1"/>
        </p:nvPicPr>
        <p:blipFill>
          <a:blip r:embed="rId3" cstate="print"/>
          <a:stretch>
            <a:fillRect/>
          </a:stretch>
        </p:blipFill>
        <p:spPr>
          <a:xfrm>
            <a:off x="8305802" y="6285495"/>
            <a:ext cx="597876" cy="343911"/>
          </a:xfrm>
          <a:prstGeom prst="rect">
            <a:avLst/>
          </a:prstGeom>
        </p:spPr>
      </p:pic>
      <p:sp>
        <p:nvSpPr>
          <p:cNvPr id="5" name="TextBox 4"/>
          <p:cNvSpPr txBox="1"/>
          <p:nvPr userDrawn="1"/>
        </p:nvSpPr>
        <p:spPr>
          <a:xfrm>
            <a:off x="8382005" y="6581008"/>
            <a:ext cx="533401" cy="276999"/>
          </a:xfrm>
          <a:prstGeom prst="rect">
            <a:avLst/>
          </a:prstGeom>
          <a:noFill/>
        </p:spPr>
        <p:txBody>
          <a:bodyPr wrap="square" rtlCol="0">
            <a:spAutoFit/>
          </a:bodyPr>
          <a:lstStyle/>
          <a:p>
            <a:r>
              <a:rPr lang="en-US" sz="1200" dirty="0" smtClean="0">
                <a:solidFill>
                  <a:srgbClr val="FFFFFF"/>
                </a:solidFill>
              </a:rPr>
              <a:t>2015</a:t>
            </a:r>
            <a:endParaRPr lang="en-US" sz="1200" dirty="0">
              <a:solidFill>
                <a:srgbClr val="FFFFFF"/>
              </a:solidFill>
            </a:endParaRPr>
          </a:p>
        </p:txBody>
      </p:sp>
    </p:spTree>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ctr" defTabSz="914363" rtl="0" eaLnBrk="1" latinLnBrk="0" hangingPunct="1">
        <a:lnSpc>
          <a:spcPct val="90000"/>
        </a:lnSpc>
        <a:spcBef>
          <a:spcPct val="0"/>
        </a:spcBef>
        <a:buNone/>
        <a:defRPr lang="en-US" sz="5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2" y="230193"/>
            <a:ext cx="8382000"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2" y="1412883"/>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ir Boss Logo #2.JPG"/>
          <p:cNvPicPr>
            <a:picLocks noChangeAspect="1"/>
          </p:cNvPicPr>
          <p:nvPr userDrawn="1"/>
        </p:nvPicPr>
        <p:blipFill>
          <a:blip r:embed="rId4" cstate="print"/>
          <a:stretch>
            <a:fillRect/>
          </a:stretch>
        </p:blipFill>
        <p:spPr>
          <a:xfrm>
            <a:off x="8305802" y="6285495"/>
            <a:ext cx="597876" cy="343911"/>
          </a:xfrm>
          <a:prstGeom prst="rect">
            <a:avLst/>
          </a:prstGeom>
        </p:spPr>
      </p:pic>
      <p:sp>
        <p:nvSpPr>
          <p:cNvPr id="5" name="TextBox 4"/>
          <p:cNvSpPr txBox="1"/>
          <p:nvPr userDrawn="1"/>
        </p:nvSpPr>
        <p:spPr>
          <a:xfrm>
            <a:off x="8382005" y="6581008"/>
            <a:ext cx="533401" cy="276999"/>
          </a:xfrm>
          <a:prstGeom prst="rect">
            <a:avLst/>
          </a:prstGeom>
          <a:noFill/>
        </p:spPr>
        <p:txBody>
          <a:bodyPr wrap="square" rtlCol="0">
            <a:spAutoFit/>
          </a:bodyPr>
          <a:lstStyle/>
          <a:p>
            <a:r>
              <a:rPr lang="en-US" sz="1200" dirty="0" smtClean="0">
                <a:solidFill>
                  <a:srgbClr val="FFFFFF"/>
                </a:solidFill>
              </a:rPr>
              <a:t>2014</a:t>
            </a:r>
            <a:endParaRPr lang="en-US" sz="1200"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94" r:id="rId1"/>
  </p:sldLayoutIdLst>
  <p:transition>
    <p:fade/>
  </p:transition>
  <p:timing>
    <p:tnLst>
      <p:par>
        <p:cTn id="1" dur="indefinite" restart="never" nodeType="tmRoot"/>
      </p:par>
    </p:tnLst>
  </p:timing>
  <p:txStyles>
    <p:titleStyle>
      <a:lvl1pPr algn="ctr" defTabSz="914363" rtl="0" eaLnBrk="1" latinLnBrk="0" hangingPunct="1">
        <a:lnSpc>
          <a:spcPct val="90000"/>
        </a:lnSpc>
        <a:spcBef>
          <a:spcPct val="0"/>
        </a:spcBef>
        <a:buNone/>
        <a:defRPr lang="en-US" sz="5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2" y="230193"/>
            <a:ext cx="8382000"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2" y="1412883"/>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ir Boss Logo #2.JPG"/>
          <p:cNvPicPr>
            <a:picLocks noChangeAspect="1"/>
          </p:cNvPicPr>
          <p:nvPr userDrawn="1"/>
        </p:nvPicPr>
        <p:blipFill>
          <a:blip r:embed="rId4" cstate="print"/>
          <a:stretch>
            <a:fillRect/>
          </a:stretch>
        </p:blipFill>
        <p:spPr>
          <a:xfrm>
            <a:off x="8305802" y="6285495"/>
            <a:ext cx="597876" cy="343911"/>
          </a:xfrm>
          <a:prstGeom prst="rect">
            <a:avLst/>
          </a:prstGeom>
        </p:spPr>
      </p:pic>
      <p:sp>
        <p:nvSpPr>
          <p:cNvPr id="5" name="TextBox 4"/>
          <p:cNvSpPr txBox="1"/>
          <p:nvPr userDrawn="1"/>
        </p:nvSpPr>
        <p:spPr>
          <a:xfrm>
            <a:off x="8382005" y="6581008"/>
            <a:ext cx="533401" cy="276999"/>
          </a:xfrm>
          <a:prstGeom prst="rect">
            <a:avLst/>
          </a:prstGeom>
          <a:noFill/>
        </p:spPr>
        <p:txBody>
          <a:bodyPr wrap="square" rtlCol="0">
            <a:spAutoFit/>
          </a:bodyPr>
          <a:lstStyle/>
          <a:p>
            <a:r>
              <a:rPr lang="en-US" sz="1200" dirty="0" smtClean="0">
                <a:solidFill>
                  <a:srgbClr val="FFFFFF"/>
                </a:solidFill>
              </a:rPr>
              <a:t>2014</a:t>
            </a:r>
            <a:endParaRPr lang="en-US" sz="1200"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96" r:id="rId1"/>
  </p:sldLayoutIdLst>
  <p:transition>
    <p:fade/>
  </p:transition>
  <p:timing>
    <p:tnLst>
      <p:par>
        <p:cTn id="1" dur="indefinite" restart="never" nodeType="tmRoot"/>
      </p:par>
    </p:tnLst>
  </p:timing>
  <p:txStyles>
    <p:titleStyle>
      <a:lvl1pPr algn="ctr" defTabSz="914363" rtl="0" eaLnBrk="1" latinLnBrk="0" hangingPunct="1">
        <a:lnSpc>
          <a:spcPct val="90000"/>
        </a:lnSpc>
        <a:spcBef>
          <a:spcPct val="0"/>
        </a:spcBef>
        <a:buNone/>
        <a:defRPr lang="en-US" sz="5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2" y="230193"/>
            <a:ext cx="8382000"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2" y="1412883"/>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ir Boss Logo #2.JPG"/>
          <p:cNvPicPr>
            <a:picLocks noChangeAspect="1"/>
          </p:cNvPicPr>
          <p:nvPr userDrawn="1"/>
        </p:nvPicPr>
        <p:blipFill>
          <a:blip r:embed="rId4" cstate="print"/>
          <a:stretch>
            <a:fillRect/>
          </a:stretch>
        </p:blipFill>
        <p:spPr>
          <a:xfrm>
            <a:off x="8305802" y="6285495"/>
            <a:ext cx="597876" cy="343911"/>
          </a:xfrm>
          <a:prstGeom prst="rect">
            <a:avLst/>
          </a:prstGeom>
        </p:spPr>
      </p:pic>
      <p:sp>
        <p:nvSpPr>
          <p:cNvPr id="5" name="TextBox 4"/>
          <p:cNvSpPr txBox="1"/>
          <p:nvPr userDrawn="1"/>
        </p:nvSpPr>
        <p:spPr>
          <a:xfrm>
            <a:off x="8382005" y="6581008"/>
            <a:ext cx="533401" cy="276999"/>
          </a:xfrm>
          <a:prstGeom prst="rect">
            <a:avLst/>
          </a:prstGeom>
          <a:noFill/>
        </p:spPr>
        <p:txBody>
          <a:bodyPr wrap="square" rtlCol="0">
            <a:spAutoFit/>
          </a:bodyPr>
          <a:lstStyle/>
          <a:p>
            <a:r>
              <a:rPr lang="en-US" sz="1200" dirty="0" smtClean="0">
                <a:solidFill>
                  <a:srgbClr val="FFFFFF"/>
                </a:solidFill>
              </a:rPr>
              <a:t>2014</a:t>
            </a:r>
            <a:endParaRPr lang="en-US" sz="1200"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98" r:id="rId1"/>
  </p:sldLayoutIdLst>
  <p:transition>
    <p:fade/>
  </p:transition>
  <p:timing>
    <p:tnLst>
      <p:par>
        <p:cTn id="1" dur="indefinite" restart="never" nodeType="tmRoot"/>
      </p:par>
    </p:tnLst>
  </p:timing>
  <p:txStyles>
    <p:titleStyle>
      <a:lvl1pPr algn="ctr" defTabSz="914363" rtl="0" eaLnBrk="1" latinLnBrk="0" hangingPunct="1">
        <a:lnSpc>
          <a:spcPct val="90000"/>
        </a:lnSpc>
        <a:spcBef>
          <a:spcPct val="0"/>
        </a:spcBef>
        <a:buNone/>
        <a:defRPr lang="en-US" sz="5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2" y="230193"/>
            <a:ext cx="8382000"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2" y="1412883"/>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ir Boss Logo #2.JPG"/>
          <p:cNvPicPr>
            <a:picLocks noChangeAspect="1"/>
          </p:cNvPicPr>
          <p:nvPr userDrawn="1"/>
        </p:nvPicPr>
        <p:blipFill>
          <a:blip r:embed="rId4" cstate="print"/>
          <a:stretch>
            <a:fillRect/>
          </a:stretch>
        </p:blipFill>
        <p:spPr>
          <a:xfrm>
            <a:off x="8305802" y="6285495"/>
            <a:ext cx="597876" cy="343911"/>
          </a:xfrm>
          <a:prstGeom prst="rect">
            <a:avLst/>
          </a:prstGeom>
        </p:spPr>
      </p:pic>
      <p:sp>
        <p:nvSpPr>
          <p:cNvPr id="5" name="TextBox 4"/>
          <p:cNvSpPr txBox="1"/>
          <p:nvPr userDrawn="1"/>
        </p:nvSpPr>
        <p:spPr>
          <a:xfrm>
            <a:off x="8382005" y="6581008"/>
            <a:ext cx="533401" cy="276999"/>
          </a:xfrm>
          <a:prstGeom prst="rect">
            <a:avLst/>
          </a:prstGeom>
          <a:noFill/>
        </p:spPr>
        <p:txBody>
          <a:bodyPr wrap="square" rtlCol="0">
            <a:spAutoFit/>
          </a:bodyPr>
          <a:lstStyle/>
          <a:p>
            <a:r>
              <a:rPr lang="en-US" sz="1200" dirty="0" smtClean="0">
                <a:solidFill>
                  <a:srgbClr val="FFFFFF"/>
                </a:solidFill>
              </a:rPr>
              <a:t>2014</a:t>
            </a:r>
            <a:endParaRPr lang="en-US" sz="1200"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00" r:id="rId1"/>
  </p:sldLayoutIdLst>
  <p:transition>
    <p:fade/>
  </p:transition>
  <p:timing>
    <p:tnLst>
      <p:par>
        <p:cTn id="1" dur="indefinite" restart="never" nodeType="tmRoot"/>
      </p:par>
    </p:tnLst>
  </p:timing>
  <p:txStyles>
    <p:titleStyle>
      <a:lvl1pPr algn="ctr" defTabSz="914363" rtl="0" eaLnBrk="1" latinLnBrk="0" hangingPunct="1">
        <a:lnSpc>
          <a:spcPct val="90000"/>
        </a:lnSpc>
        <a:spcBef>
          <a:spcPct val="0"/>
        </a:spcBef>
        <a:buNone/>
        <a:defRPr lang="en-US" sz="5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2" y="230193"/>
            <a:ext cx="8382000"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2" y="1412883"/>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ir Boss Logo #2.JPG"/>
          <p:cNvPicPr>
            <a:picLocks noChangeAspect="1"/>
          </p:cNvPicPr>
          <p:nvPr userDrawn="1"/>
        </p:nvPicPr>
        <p:blipFill>
          <a:blip r:embed="rId4" cstate="print"/>
          <a:stretch>
            <a:fillRect/>
          </a:stretch>
        </p:blipFill>
        <p:spPr>
          <a:xfrm>
            <a:off x="8305802" y="6285495"/>
            <a:ext cx="597876" cy="343911"/>
          </a:xfrm>
          <a:prstGeom prst="rect">
            <a:avLst/>
          </a:prstGeom>
        </p:spPr>
      </p:pic>
      <p:sp>
        <p:nvSpPr>
          <p:cNvPr id="5" name="TextBox 4"/>
          <p:cNvSpPr txBox="1"/>
          <p:nvPr userDrawn="1"/>
        </p:nvSpPr>
        <p:spPr>
          <a:xfrm>
            <a:off x="8382005" y="6581008"/>
            <a:ext cx="533401" cy="276999"/>
          </a:xfrm>
          <a:prstGeom prst="rect">
            <a:avLst/>
          </a:prstGeom>
          <a:noFill/>
        </p:spPr>
        <p:txBody>
          <a:bodyPr wrap="square" rtlCol="0">
            <a:spAutoFit/>
          </a:bodyPr>
          <a:lstStyle/>
          <a:p>
            <a:r>
              <a:rPr lang="en-US" sz="1200" dirty="0" smtClean="0">
                <a:solidFill>
                  <a:srgbClr val="FFFFFF"/>
                </a:solidFill>
              </a:rPr>
              <a:t>2014</a:t>
            </a:r>
            <a:endParaRPr lang="en-US" sz="1200"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02" r:id="rId1"/>
  </p:sldLayoutIdLst>
  <p:transition>
    <p:fade/>
  </p:transition>
  <p:timing>
    <p:tnLst>
      <p:par>
        <p:cTn id="1" dur="indefinite" restart="never" nodeType="tmRoot"/>
      </p:par>
    </p:tnLst>
  </p:timing>
  <p:txStyles>
    <p:titleStyle>
      <a:lvl1pPr algn="ctr" defTabSz="914363" rtl="0" eaLnBrk="1" latinLnBrk="0" hangingPunct="1">
        <a:lnSpc>
          <a:spcPct val="90000"/>
        </a:lnSpc>
        <a:spcBef>
          <a:spcPct val="0"/>
        </a:spcBef>
        <a:buNone/>
        <a:defRPr lang="en-US" sz="5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2" y="230193"/>
            <a:ext cx="8382000"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2" y="1412883"/>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ir Boss Logo #2.JPG"/>
          <p:cNvPicPr>
            <a:picLocks noChangeAspect="1"/>
          </p:cNvPicPr>
          <p:nvPr userDrawn="1"/>
        </p:nvPicPr>
        <p:blipFill>
          <a:blip r:embed="rId3" cstate="print"/>
          <a:stretch>
            <a:fillRect/>
          </a:stretch>
        </p:blipFill>
        <p:spPr>
          <a:xfrm>
            <a:off x="8305802" y="6285495"/>
            <a:ext cx="597876" cy="343911"/>
          </a:xfrm>
          <a:prstGeom prst="rect">
            <a:avLst/>
          </a:prstGeom>
        </p:spPr>
      </p:pic>
      <p:sp>
        <p:nvSpPr>
          <p:cNvPr id="5" name="TextBox 4"/>
          <p:cNvSpPr txBox="1"/>
          <p:nvPr userDrawn="1"/>
        </p:nvSpPr>
        <p:spPr>
          <a:xfrm>
            <a:off x="8382005" y="6581008"/>
            <a:ext cx="533401" cy="276999"/>
          </a:xfrm>
          <a:prstGeom prst="rect">
            <a:avLst/>
          </a:prstGeom>
          <a:noFill/>
        </p:spPr>
        <p:txBody>
          <a:bodyPr wrap="square" rtlCol="0">
            <a:spAutoFit/>
          </a:bodyPr>
          <a:lstStyle/>
          <a:p>
            <a:r>
              <a:rPr lang="en-US" sz="1200" dirty="0" smtClean="0">
                <a:solidFill>
                  <a:srgbClr val="FFFFFF"/>
                </a:solidFill>
              </a:rPr>
              <a:t>2014</a:t>
            </a:r>
            <a:endParaRPr lang="en-US" sz="1200" dirty="0">
              <a:solidFill>
                <a:srgbClr val="FFFFFF"/>
              </a:solidFill>
            </a:endParaRPr>
          </a:p>
        </p:txBody>
      </p:sp>
    </p:spTree>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ctr" defTabSz="914363" rtl="0" eaLnBrk="1" latinLnBrk="0" hangingPunct="1">
        <a:lnSpc>
          <a:spcPct val="90000"/>
        </a:lnSpc>
        <a:spcBef>
          <a:spcPct val="0"/>
        </a:spcBef>
        <a:buNone/>
        <a:defRPr lang="en-US" sz="5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2" y="230193"/>
            <a:ext cx="8382000"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2" y="1412883"/>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ir Boss Logo #2.JPG"/>
          <p:cNvPicPr>
            <a:picLocks noChangeAspect="1"/>
          </p:cNvPicPr>
          <p:nvPr userDrawn="1"/>
        </p:nvPicPr>
        <p:blipFill>
          <a:blip r:embed="rId3" cstate="print"/>
          <a:stretch>
            <a:fillRect/>
          </a:stretch>
        </p:blipFill>
        <p:spPr>
          <a:xfrm>
            <a:off x="8305802" y="6285495"/>
            <a:ext cx="597876" cy="343911"/>
          </a:xfrm>
          <a:prstGeom prst="rect">
            <a:avLst/>
          </a:prstGeom>
        </p:spPr>
      </p:pic>
      <p:sp>
        <p:nvSpPr>
          <p:cNvPr id="5" name="TextBox 4"/>
          <p:cNvSpPr txBox="1"/>
          <p:nvPr userDrawn="1"/>
        </p:nvSpPr>
        <p:spPr>
          <a:xfrm>
            <a:off x="8382005" y="6581008"/>
            <a:ext cx="533401" cy="276999"/>
          </a:xfrm>
          <a:prstGeom prst="rect">
            <a:avLst/>
          </a:prstGeom>
          <a:noFill/>
        </p:spPr>
        <p:txBody>
          <a:bodyPr wrap="square" rtlCol="0">
            <a:spAutoFit/>
          </a:bodyPr>
          <a:lstStyle/>
          <a:p>
            <a:r>
              <a:rPr lang="en-US" sz="1200" dirty="0" smtClean="0">
                <a:solidFill>
                  <a:srgbClr val="FFFFFF"/>
                </a:solidFill>
              </a:rPr>
              <a:t>2014</a:t>
            </a:r>
            <a:endParaRPr lang="en-US" sz="1200" dirty="0">
              <a:solidFill>
                <a:srgbClr val="FFFFFF"/>
              </a:solidFill>
            </a:endParaRPr>
          </a:p>
        </p:txBody>
      </p:sp>
    </p:spTree>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ctr" defTabSz="914363" rtl="0" eaLnBrk="1" latinLnBrk="0" hangingPunct="1">
        <a:lnSpc>
          <a:spcPct val="90000"/>
        </a:lnSpc>
        <a:spcBef>
          <a:spcPct val="0"/>
        </a:spcBef>
        <a:buNone/>
        <a:defRPr lang="en-US" sz="54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audio" Target="../media/audio1.bin"/><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audio" Target="../media/audio1.bin"/><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9892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COMMUNICATIONS</a:t>
            </a:r>
            <a:endParaRPr lang="en-US" dirty="0"/>
          </a:p>
        </p:txBody>
      </p:sp>
      <p:sp>
        <p:nvSpPr>
          <p:cNvPr id="3" name="Content Placeholder 2"/>
          <p:cNvSpPr>
            <a:spLocks noGrp="1"/>
          </p:cNvSpPr>
          <p:nvPr>
            <p:ph idx="1"/>
          </p:nvPr>
        </p:nvSpPr>
        <p:spPr>
          <a:xfrm>
            <a:off x="609605" y="2815545"/>
            <a:ext cx="9067801" cy="2289860"/>
          </a:xfrm>
        </p:spPr>
        <p:txBody>
          <a:bodyPr>
            <a:normAutofit fontScale="92500" lnSpcReduction="10000"/>
          </a:bodyPr>
          <a:lstStyle/>
          <a:p>
            <a:r>
              <a:rPr lang="en-US" sz="4800" dirty="0" smtClean="0"/>
              <a:t>Air Boss Frequency – 120.175</a:t>
            </a:r>
          </a:p>
          <a:p>
            <a:r>
              <a:rPr lang="en-US" sz="4800" dirty="0" smtClean="0"/>
              <a:t>Backup/Stuck </a:t>
            </a:r>
            <a:r>
              <a:rPr lang="en-US" sz="4800" dirty="0" err="1" smtClean="0"/>
              <a:t>Mic</a:t>
            </a:r>
            <a:r>
              <a:rPr lang="en-US" sz="4800" dirty="0" smtClean="0"/>
              <a:t> Freq. – 118.575</a:t>
            </a:r>
          </a:p>
          <a:p>
            <a:r>
              <a:rPr lang="en-US" sz="4800" dirty="0" smtClean="0"/>
              <a:t>Discrete Frequency – 123.15</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4680" y="685805"/>
            <a:ext cx="8001001" cy="835027"/>
          </a:xfrm>
        </p:spPr>
        <p:txBody>
          <a:bodyPr>
            <a:normAutofit/>
          </a:bodyPr>
          <a:lstStyle/>
          <a:p>
            <a:r>
              <a:rPr lang="en-US" dirty="0" smtClean="0"/>
              <a:t>COMMUNICATIONS</a:t>
            </a:r>
          </a:p>
        </p:txBody>
      </p:sp>
      <p:sp>
        <p:nvSpPr>
          <p:cNvPr id="374787" name="Rectangle 3"/>
          <p:cNvSpPr>
            <a:spLocks noGrp="1" noChangeArrowheads="1"/>
          </p:cNvSpPr>
          <p:nvPr>
            <p:ph type="body" idx="1"/>
          </p:nvPr>
        </p:nvSpPr>
        <p:spPr>
          <a:xfrm>
            <a:off x="609606" y="2218729"/>
            <a:ext cx="7696201" cy="5858477"/>
          </a:xfrm>
        </p:spPr>
        <p:txBody>
          <a:bodyPr>
            <a:normAutofit/>
          </a:bodyPr>
          <a:lstStyle/>
          <a:p>
            <a:pPr marL="533400" indent="-533400">
              <a:lnSpc>
                <a:spcPct val="80000"/>
              </a:lnSpc>
              <a:buFont typeface="Webdings" pitchFamily="18" charset="2"/>
              <a:buChar char="²"/>
              <a:defRPr/>
            </a:pPr>
            <a:r>
              <a:rPr lang="en-US" sz="3600" dirty="0">
                <a:effectLst/>
              </a:rPr>
              <a:t> </a:t>
            </a:r>
            <a:r>
              <a:rPr lang="en-US" sz="3600" dirty="0" smtClean="0">
                <a:effectLst/>
              </a:rPr>
              <a:t>MCF AFB ATCT</a:t>
            </a:r>
            <a:endParaRPr lang="en-US" sz="3600" dirty="0">
              <a:solidFill>
                <a:srgbClr val="009999"/>
              </a:solidFill>
              <a:effectLst/>
            </a:endParaRPr>
          </a:p>
          <a:p>
            <a:pPr marL="1004888" lvl="1" indent="-533400">
              <a:lnSpc>
                <a:spcPct val="80000"/>
              </a:lnSpc>
              <a:buFont typeface="Webdings" pitchFamily="18" charset="2"/>
              <a:buChar char="²"/>
              <a:defRPr/>
            </a:pPr>
            <a:r>
              <a:rPr lang="en-US" sz="3600" dirty="0">
                <a:effectLst/>
              </a:rPr>
              <a:t>Local Control </a:t>
            </a:r>
            <a:r>
              <a:rPr lang="en-US" sz="3600" dirty="0" smtClean="0">
                <a:effectLst/>
              </a:rPr>
              <a:t>120.175/294.7 </a:t>
            </a:r>
            <a:endParaRPr lang="en-US" sz="3600" dirty="0">
              <a:effectLst/>
            </a:endParaRPr>
          </a:p>
          <a:p>
            <a:pPr marL="1004888" lvl="1" indent="-533400">
              <a:lnSpc>
                <a:spcPct val="80000"/>
              </a:lnSpc>
              <a:buFont typeface="Webdings" pitchFamily="18" charset="2"/>
              <a:buChar char="²"/>
              <a:defRPr/>
            </a:pPr>
            <a:r>
              <a:rPr lang="en-US" sz="3600" dirty="0">
                <a:effectLst/>
              </a:rPr>
              <a:t>Ground Control </a:t>
            </a:r>
            <a:r>
              <a:rPr lang="en-US" sz="3600" dirty="0" smtClean="0">
                <a:effectLst/>
              </a:rPr>
              <a:t>– 118.575/275.8</a:t>
            </a:r>
            <a:endParaRPr lang="en-US" sz="3600" dirty="0">
              <a:effectLst/>
            </a:endParaRPr>
          </a:p>
          <a:p>
            <a:pPr marL="1004888" lvl="1" indent="-533400">
              <a:lnSpc>
                <a:spcPct val="80000"/>
              </a:lnSpc>
              <a:buFont typeface="Webdings" pitchFamily="18" charset="2"/>
              <a:buChar char="²"/>
              <a:defRPr/>
            </a:pPr>
            <a:r>
              <a:rPr lang="en-US" sz="3600" dirty="0" smtClean="0">
                <a:effectLst/>
              </a:rPr>
              <a:t>ATIS – 133.825/270.1  </a:t>
            </a:r>
            <a:endParaRPr lang="en-US" sz="3600" dirty="0">
              <a:effectLst/>
            </a:endParaRPr>
          </a:p>
          <a:p>
            <a:pPr marL="1004888" lvl="1" indent="-533400">
              <a:lnSpc>
                <a:spcPct val="80000"/>
              </a:lnSpc>
              <a:buFont typeface="Webdings" pitchFamily="18" charset="2"/>
              <a:buNone/>
              <a:defRPr/>
            </a:pPr>
            <a:endParaRPr lang="en-US" sz="900" dirty="0">
              <a:effectLst/>
            </a:endParaRPr>
          </a:p>
          <a:p>
            <a:pPr marL="533400" indent="-533400">
              <a:lnSpc>
                <a:spcPct val="80000"/>
              </a:lnSpc>
              <a:buFont typeface="Webdings" pitchFamily="18" charset="2"/>
              <a:buChar char="²"/>
              <a:defRPr/>
            </a:pPr>
            <a:r>
              <a:rPr lang="en-US" sz="3600" dirty="0">
                <a:effectLst/>
              </a:rPr>
              <a:t> </a:t>
            </a:r>
            <a:r>
              <a:rPr lang="en-US" sz="3600" dirty="0" smtClean="0">
                <a:effectLst/>
              </a:rPr>
              <a:t>TPA ATCT</a:t>
            </a:r>
          </a:p>
          <a:p>
            <a:pPr marL="1050925" lvl="1" indent="-533400">
              <a:lnSpc>
                <a:spcPct val="80000"/>
              </a:lnSpc>
              <a:buFont typeface="Webdings" pitchFamily="18" charset="2"/>
              <a:buChar char="²"/>
              <a:defRPr/>
            </a:pPr>
            <a:r>
              <a:rPr lang="en-US" sz="3600" dirty="0" smtClean="0">
                <a:effectLst/>
              </a:rPr>
              <a:t>Approach – 124.95/135.5/354.0</a:t>
            </a:r>
          </a:p>
          <a:p>
            <a:pPr marL="1050925" lvl="1" indent="-533400">
              <a:lnSpc>
                <a:spcPct val="80000"/>
              </a:lnSpc>
              <a:buFont typeface="Webdings" pitchFamily="18" charset="2"/>
              <a:buChar char="²"/>
              <a:defRPr/>
            </a:pPr>
            <a:r>
              <a:rPr lang="en-US" sz="3600" dirty="0" smtClean="0">
                <a:effectLst/>
              </a:rPr>
              <a:t>Departure – 119.65/119.1/118.8/134.25</a:t>
            </a:r>
            <a:endParaRPr lang="en-US" sz="3600" dirty="0">
              <a:effectLst/>
            </a:endParaRPr>
          </a:p>
          <a:p>
            <a:pPr marL="1004888" lvl="1" indent="-533400">
              <a:lnSpc>
                <a:spcPct val="80000"/>
              </a:lnSpc>
              <a:buFont typeface="Webdings" pitchFamily="18" charset="2"/>
              <a:buChar char="²"/>
              <a:defRPr/>
            </a:pPr>
            <a:endParaRPr lang="en-US" sz="3600" dirty="0">
              <a:effectLst/>
            </a:endParaRPr>
          </a:p>
          <a:p>
            <a:pPr marL="1004888" lvl="1" indent="-533400">
              <a:lnSpc>
                <a:spcPct val="80000"/>
              </a:lnSpc>
              <a:buFont typeface="Webdings" pitchFamily="18" charset="2"/>
              <a:buChar char="²"/>
              <a:defRPr/>
            </a:pPr>
            <a:endParaRPr lang="en-US" sz="3600" dirty="0">
              <a:effectLst/>
            </a:endParaRPr>
          </a:p>
          <a:p>
            <a:pPr marL="1004888" lvl="1" indent="-533400">
              <a:lnSpc>
                <a:spcPct val="80000"/>
              </a:lnSpc>
              <a:buFont typeface="Webdings" pitchFamily="18" charset="2"/>
              <a:buChar char="²"/>
              <a:defRPr/>
            </a:pPr>
            <a:endParaRPr lang="en-US" sz="3600" dirty="0">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274643"/>
            <a:ext cx="8229600" cy="747897"/>
          </a:xfrm>
        </p:spPr>
        <p:txBody>
          <a:bodyPr>
            <a:normAutofit fontScale="90000"/>
          </a:bodyPr>
          <a:lstStyle/>
          <a:p>
            <a:pPr eaLnBrk="1" hangingPunct="1"/>
            <a:r>
              <a:rPr lang="en-US" sz="5400" dirty="0" smtClean="0">
                <a:effectLst/>
              </a:rPr>
              <a:t>AIRSPACE</a:t>
            </a:r>
          </a:p>
        </p:txBody>
      </p:sp>
      <p:sp>
        <p:nvSpPr>
          <p:cNvPr id="3" name="Content Placeholder 2"/>
          <p:cNvSpPr>
            <a:spLocks noGrp="1"/>
          </p:cNvSpPr>
          <p:nvPr>
            <p:ph idx="1"/>
          </p:nvPr>
        </p:nvSpPr>
        <p:spPr>
          <a:xfrm>
            <a:off x="108862" y="2642715"/>
            <a:ext cx="9067801" cy="5663091"/>
          </a:xfrm>
        </p:spPr>
        <p:txBody>
          <a:bodyPr>
            <a:normAutofit/>
          </a:bodyPr>
          <a:lstStyle/>
          <a:p>
            <a:pPr eaLnBrk="1" hangingPunct="1"/>
            <a:r>
              <a:rPr lang="en-US" dirty="0" smtClean="0"/>
              <a:t>Air Space – SFC to  15,000 AGL – 5NM Radius of the Airport</a:t>
            </a:r>
          </a:p>
          <a:p>
            <a:pPr eaLnBrk="1" hangingPunct="1"/>
            <a:r>
              <a:rPr lang="en-US" dirty="0" smtClean="0"/>
              <a:t>Field Elevation- 14’</a:t>
            </a:r>
          </a:p>
          <a:p>
            <a:pPr eaLnBrk="1" hangingPunct="1"/>
            <a:r>
              <a:rPr lang="en-US" dirty="0" smtClean="0"/>
              <a:t>Runway –  04/22 (11421 x151), </a:t>
            </a:r>
          </a:p>
          <a:p>
            <a:pPr eaLnBrk="1" hangingPunct="1"/>
            <a:r>
              <a:rPr lang="en-US" dirty="0" smtClean="0"/>
              <a:t>Waiver Times – 0900-1700 Local</a:t>
            </a:r>
          </a:p>
          <a:p>
            <a:pPr eaLnBrk="1" hangingPunct="1"/>
            <a:r>
              <a:rPr lang="en-US" dirty="0" smtClean="0"/>
              <a:t>TFR Times –  1000-1800 Local</a:t>
            </a:r>
          </a:p>
          <a:p>
            <a:pPr eaLnBrk="1" hangingPunct="1"/>
            <a:r>
              <a:rPr lang="en-US" dirty="0" smtClean="0"/>
              <a:t>Class Air Space – “D” SFC to 1600</a:t>
            </a:r>
          </a:p>
          <a:p>
            <a:pPr eaLnBrk="1" hangingPunct="1"/>
            <a:r>
              <a:rPr lang="en-US" dirty="0" smtClean="0"/>
              <a:t>Holding/Divert Area – </a:t>
            </a:r>
            <a:r>
              <a:rPr lang="en-US" dirty="0" smtClean="0">
                <a:solidFill>
                  <a:srgbClr val="FF0000"/>
                </a:solidFill>
              </a:rPr>
              <a:t>1000 AGL </a:t>
            </a:r>
            <a:r>
              <a:rPr lang="en-US" dirty="0" smtClean="0"/>
              <a:t>behind the crowd Area</a:t>
            </a:r>
          </a:p>
          <a:p>
            <a:pPr eaLnBrk="1" hangingPunct="1"/>
            <a:r>
              <a:rPr lang="en-US" dirty="0" smtClean="0"/>
              <a:t>Birds In Area</a:t>
            </a:r>
          </a:p>
          <a:p>
            <a:pPr eaLnBrk="1" hangingPunct="1"/>
            <a:r>
              <a:rPr lang="en-US" dirty="0" smtClean="0"/>
              <a:t>Barriers </a:t>
            </a:r>
          </a:p>
          <a:p>
            <a:pPr eaLnBrk="1" hangingPunct="1"/>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flipH="1" flipV="1">
            <a:off x="1752602" y="2209804"/>
            <a:ext cx="3095625" cy="304800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bwMode="auto">
          <a:xfrm>
            <a:off x="4095756" y="1552583"/>
            <a:ext cx="1504949" cy="2333625"/>
          </a:xfrm>
          <a:custGeom>
            <a:avLst/>
            <a:gdLst>
              <a:gd name="connsiteX0" fmla="*/ 1123950 w 1504950"/>
              <a:gd name="connsiteY0" fmla="*/ 0 h 2333625"/>
              <a:gd name="connsiteX1" fmla="*/ 0 w 1504950"/>
              <a:gd name="connsiteY1" fmla="*/ 1028700 h 2333625"/>
              <a:gd name="connsiteX2" fmla="*/ 38100 w 1504950"/>
              <a:gd name="connsiteY2" fmla="*/ 1333500 h 2333625"/>
              <a:gd name="connsiteX3" fmla="*/ 1143000 w 1504950"/>
              <a:gd name="connsiteY3" fmla="*/ 2324100 h 2333625"/>
              <a:gd name="connsiteX4" fmla="*/ 1390650 w 1504950"/>
              <a:gd name="connsiteY4" fmla="*/ 2333625 h 2333625"/>
              <a:gd name="connsiteX5" fmla="*/ 1504950 w 1504950"/>
              <a:gd name="connsiteY5" fmla="*/ 228600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950" h="2333625">
                <a:moveTo>
                  <a:pt x="1123950" y="0"/>
                </a:moveTo>
                <a:lnTo>
                  <a:pt x="0" y="1028700"/>
                </a:lnTo>
                <a:lnTo>
                  <a:pt x="38100" y="1333500"/>
                </a:lnTo>
                <a:lnTo>
                  <a:pt x="1143000" y="2324100"/>
                </a:lnTo>
                <a:lnTo>
                  <a:pt x="1390650" y="2333625"/>
                </a:lnTo>
                <a:lnTo>
                  <a:pt x="1504950" y="2286000"/>
                </a:lnTo>
              </a:path>
            </a:pathLst>
          </a:cu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13" name="Freeform 12"/>
          <p:cNvSpPr/>
          <p:nvPr/>
        </p:nvSpPr>
        <p:spPr bwMode="auto">
          <a:xfrm>
            <a:off x="1524004" y="1181103"/>
            <a:ext cx="4962524" cy="4905375"/>
          </a:xfrm>
          <a:custGeom>
            <a:avLst/>
            <a:gdLst>
              <a:gd name="connsiteX0" fmla="*/ 0 w 4962525"/>
              <a:gd name="connsiteY0" fmla="*/ 0 h 4905375"/>
              <a:gd name="connsiteX1" fmla="*/ 4962525 w 4962525"/>
              <a:gd name="connsiteY1" fmla="*/ 4905375 h 4905375"/>
            </a:gdLst>
            <a:ahLst/>
            <a:cxnLst>
              <a:cxn ang="0">
                <a:pos x="connsiteX0" y="connsiteY0"/>
              </a:cxn>
              <a:cxn ang="0">
                <a:pos x="connsiteX1" y="connsiteY1"/>
              </a:cxn>
            </a:cxnLst>
            <a:rect l="l" t="t" r="r" b="b"/>
            <a:pathLst>
              <a:path w="4962525" h="4905375">
                <a:moveTo>
                  <a:pt x="0" y="0"/>
                </a:moveTo>
                <a:lnTo>
                  <a:pt x="4962525" y="4905375"/>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bwMode="auto">
          <a:xfrm>
            <a:off x="4476311" y="4953007"/>
            <a:ext cx="1977657" cy="1945759"/>
          </a:xfrm>
          <a:custGeom>
            <a:avLst/>
            <a:gdLst>
              <a:gd name="connsiteX0" fmla="*/ 925033 w 1977656"/>
              <a:gd name="connsiteY0" fmla="*/ 0 h 1945759"/>
              <a:gd name="connsiteX1" fmla="*/ 1977656 w 1977656"/>
              <a:gd name="connsiteY1" fmla="*/ 1084521 h 1945759"/>
              <a:gd name="connsiteX2" fmla="*/ 1010093 w 1977656"/>
              <a:gd name="connsiteY2" fmla="*/ 1945759 h 1945759"/>
              <a:gd name="connsiteX3" fmla="*/ 0 w 1977656"/>
              <a:gd name="connsiteY3" fmla="*/ 935666 h 1945759"/>
              <a:gd name="connsiteX4" fmla="*/ 935665 w 1977656"/>
              <a:gd name="connsiteY4" fmla="*/ 53163 h 19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656" h="1945759">
                <a:moveTo>
                  <a:pt x="925033" y="0"/>
                </a:moveTo>
                <a:lnTo>
                  <a:pt x="1977656" y="1084521"/>
                </a:lnTo>
                <a:lnTo>
                  <a:pt x="1010093" y="1945759"/>
                </a:lnTo>
                <a:lnTo>
                  <a:pt x="0" y="935666"/>
                </a:lnTo>
                <a:lnTo>
                  <a:pt x="935665" y="53163"/>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14" name="Freeform 13"/>
          <p:cNvSpPr/>
          <p:nvPr/>
        </p:nvSpPr>
        <p:spPr bwMode="auto">
          <a:xfrm>
            <a:off x="5411977" y="5029205"/>
            <a:ext cx="1360969" cy="1350335"/>
          </a:xfrm>
          <a:custGeom>
            <a:avLst/>
            <a:gdLst>
              <a:gd name="connsiteX0" fmla="*/ 0 w 1360968"/>
              <a:gd name="connsiteY0" fmla="*/ 0 h 1350335"/>
              <a:gd name="connsiteX1" fmla="*/ 1360968 w 1360968"/>
              <a:gd name="connsiteY1" fmla="*/ 1350335 h 1350335"/>
            </a:gdLst>
            <a:ahLst/>
            <a:cxnLst>
              <a:cxn ang="0">
                <a:pos x="connsiteX0" y="connsiteY0"/>
              </a:cxn>
              <a:cxn ang="0">
                <a:pos x="connsiteX1" y="connsiteY1"/>
              </a:cxn>
            </a:cxnLst>
            <a:rect l="l" t="t" r="r" b="b"/>
            <a:pathLst>
              <a:path w="1360968" h="1350335">
                <a:moveTo>
                  <a:pt x="0" y="0"/>
                </a:moveTo>
                <a:lnTo>
                  <a:pt x="1360968" y="1350335"/>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20" name="Freeform 19"/>
          <p:cNvSpPr/>
          <p:nvPr/>
        </p:nvSpPr>
        <p:spPr bwMode="auto">
          <a:xfrm>
            <a:off x="396959" y="1105790"/>
            <a:ext cx="5241851" cy="5220587"/>
          </a:xfrm>
          <a:custGeom>
            <a:avLst/>
            <a:gdLst>
              <a:gd name="connsiteX0" fmla="*/ 978195 w 5241851"/>
              <a:gd name="connsiteY0" fmla="*/ 0 h 5220586"/>
              <a:gd name="connsiteX1" fmla="*/ 0 w 5241851"/>
              <a:gd name="connsiteY1" fmla="*/ 1052623 h 5220586"/>
              <a:gd name="connsiteX2" fmla="*/ 4146697 w 5241851"/>
              <a:gd name="connsiteY2" fmla="*/ 5220586 h 5220586"/>
              <a:gd name="connsiteX3" fmla="*/ 5241851 w 5241851"/>
              <a:gd name="connsiteY3" fmla="*/ 4125433 h 5220586"/>
              <a:gd name="connsiteX4" fmla="*/ 978195 w 5241851"/>
              <a:gd name="connsiteY4" fmla="*/ 0 h 5220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1851" h="5220586">
                <a:moveTo>
                  <a:pt x="978195" y="0"/>
                </a:moveTo>
                <a:lnTo>
                  <a:pt x="0" y="1052623"/>
                </a:lnTo>
                <a:lnTo>
                  <a:pt x="4146697" y="5220586"/>
                </a:lnTo>
                <a:lnTo>
                  <a:pt x="5241851" y="4125433"/>
                </a:lnTo>
                <a:lnTo>
                  <a:pt x="978195" y="0"/>
                </a:lnTo>
                <a:close/>
              </a:path>
            </a:pathLst>
          </a:cu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Freeform 3"/>
          <p:cNvSpPr/>
          <p:nvPr/>
        </p:nvSpPr>
        <p:spPr bwMode="auto">
          <a:xfrm>
            <a:off x="2068290" y="1741719"/>
            <a:ext cx="2982684" cy="2906488"/>
          </a:xfrm>
          <a:custGeom>
            <a:avLst/>
            <a:gdLst>
              <a:gd name="connsiteX0" fmla="*/ 0 w 2982685"/>
              <a:gd name="connsiteY0" fmla="*/ 0 h 2960915"/>
              <a:gd name="connsiteX1" fmla="*/ 2982685 w 2982685"/>
              <a:gd name="connsiteY1" fmla="*/ 2960915 h 2960915"/>
              <a:gd name="connsiteX2" fmla="*/ 2982685 w 2982685"/>
              <a:gd name="connsiteY2" fmla="*/ 2960915 h 2960915"/>
            </a:gdLst>
            <a:ahLst/>
            <a:cxnLst>
              <a:cxn ang="0">
                <a:pos x="connsiteX0" y="connsiteY0"/>
              </a:cxn>
              <a:cxn ang="0">
                <a:pos x="connsiteX1" y="connsiteY1"/>
              </a:cxn>
              <a:cxn ang="0">
                <a:pos x="connsiteX2" y="connsiteY2"/>
              </a:cxn>
            </a:cxnLst>
            <a:rect l="l" t="t" r="r" b="b"/>
            <a:pathLst>
              <a:path w="2982685" h="2960915">
                <a:moveTo>
                  <a:pt x="0" y="0"/>
                </a:moveTo>
                <a:lnTo>
                  <a:pt x="2982685" y="2960915"/>
                </a:lnTo>
                <a:lnTo>
                  <a:pt x="2982685" y="2960915"/>
                </a:lnTo>
              </a:path>
            </a:pathLst>
          </a:custGeom>
          <a:noFill/>
          <a:ln w="28575">
            <a:solidFill>
              <a:srgbClr val="0000FF"/>
            </a:solidFill>
            <a:prstDash val="dash"/>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rot="2519216">
            <a:off x="4418464" y="2964595"/>
            <a:ext cx="1565051" cy="369332"/>
          </a:xfrm>
          <a:prstGeom prst="rect">
            <a:avLst/>
          </a:prstGeom>
          <a:noFill/>
        </p:spPr>
        <p:txBody>
          <a:bodyPr wrap="square" rtlCol="0">
            <a:spAutoFit/>
          </a:bodyPr>
          <a:lstStyle/>
          <a:p>
            <a:r>
              <a:rPr lang="en-US" b="1" i="1" dirty="0" smtClean="0">
                <a:solidFill>
                  <a:srgbClr val="FFFF00"/>
                </a:solidFill>
                <a:effectLst>
                  <a:outerShdw blurRad="38100" dist="38100" dir="2700000" algn="tl">
                    <a:srgbClr val="000000">
                      <a:alpha val="43137"/>
                    </a:srgbClr>
                  </a:outerShdw>
                </a:effectLst>
              </a:rPr>
              <a:t>Crowd Area</a:t>
            </a:r>
            <a:endParaRPr lang="en-US" b="1" i="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988438" y="4493144"/>
            <a:ext cx="685801" cy="369332"/>
          </a:xfrm>
          <a:prstGeom prst="rect">
            <a:avLst/>
          </a:prstGeom>
          <a:noFill/>
        </p:spPr>
        <p:txBody>
          <a:bodyPr wrap="square" rtlCol="0">
            <a:spAutoFit/>
          </a:bodyPr>
          <a:lstStyle/>
          <a:p>
            <a:r>
              <a:rPr lang="en-US" b="1" i="1" dirty="0" smtClean="0">
                <a:solidFill>
                  <a:srgbClr val="FFFF00"/>
                </a:solidFill>
                <a:effectLst>
                  <a:outerShdw blurRad="38100" dist="38100" dir="2700000" algn="tl">
                    <a:srgbClr val="000000">
                      <a:alpha val="43137"/>
                    </a:srgbClr>
                  </a:outerShdw>
                </a:effectLst>
              </a:rPr>
              <a:t>500’</a:t>
            </a:r>
            <a:endParaRPr lang="en-US" b="1" i="1" dirty="0">
              <a:solidFill>
                <a:srgbClr val="FFFF00"/>
              </a:solidFill>
              <a:effectLst>
                <a:outerShdw blurRad="38100" dist="38100" dir="2700000" algn="tl">
                  <a:srgbClr val="000000">
                    <a:alpha val="43137"/>
                  </a:srgbClr>
                </a:outerShdw>
              </a:effectLst>
            </a:endParaRPr>
          </a:p>
        </p:txBody>
      </p:sp>
      <p:sp>
        <p:nvSpPr>
          <p:cNvPr id="16" name="TextBox 15"/>
          <p:cNvSpPr txBox="1"/>
          <p:nvPr/>
        </p:nvSpPr>
        <p:spPr>
          <a:xfrm>
            <a:off x="4817856" y="5067297"/>
            <a:ext cx="782844" cy="369332"/>
          </a:xfrm>
          <a:prstGeom prst="rect">
            <a:avLst/>
          </a:prstGeom>
          <a:noFill/>
        </p:spPr>
        <p:txBody>
          <a:bodyPr wrap="square" rtlCol="0">
            <a:spAutoFit/>
          </a:bodyPr>
          <a:lstStyle/>
          <a:p>
            <a:r>
              <a:rPr lang="en-US" b="1" i="1" dirty="0" smtClean="0">
                <a:solidFill>
                  <a:srgbClr val="FFFF00"/>
                </a:solidFill>
                <a:effectLst>
                  <a:outerShdw blurRad="38100" dist="38100" dir="2700000" algn="tl">
                    <a:srgbClr val="000000">
                      <a:alpha val="43137"/>
                    </a:srgbClr>
                  </a:outerShdw>
                </a:effectLst>
              </a:rPr>
              <a:t>1500’</a:t>
            </a:r>
            <a:endParaRPr lang="en-US" b="1" i="1" dirty="0">
              <a:solidFill>
                <a:srgbClr val="FFFF00"/>
              </a:solidFill>
              <a:effectLst>
                <a:outerShdw blurRad="38100" dist="38100" dir="2700000" algn="tl">
                  <a:srgbClr val="000000">
                    <a:alpha val="43137"/>
                  </a:srgbClr>
                </a:outerShdw>
              </a:effectLst>
            </a:endParaRPr>
          </a:p>
        </p:txBody>
      </p:sp>
      <p:sp>
        <p:nvSpPr>
          <p:cNvPr id="15" name="TextBox 14"/>
          <p:cNvSpPr txBox="1"/>
          <p:nvPr/>
        </p:nvSpPr>
        <p:spPr>
          <a:xfrm>
            <a:off x="5334001" y="5867400"/>
            <a:ext cx="1522228" cy="369332"/>
          </a:xfrm>
          <a:prstGeom prst="rect">
            <a:avLst/>
          </a:prstGeom>
          <a:noFill/>
        </p:spPr>
        <p:txBody>
          <a:bodyPr wrap="square" rtlCol="0">
            <a:spAutoFit/>
          </a:bodyPr>
          <a:lstStyle/>
          <a:p>
            <a:r>
              <a:rPr lang="en-US" b="1" i="1" dirty="0" smtClean="0">
                <a:solidFill>
                  <a:srgbClr val="FFFF00"/>
                </a:solidFill>
                <a:effectLst>
                  <a:outerShdw blurRad="38100" dist="38100" dir="2700000" algn="tl">
                    <a:srgbClr val="000000">
                      <a:alpha val="43137"/>
                    </a:srgbClr>
                  </a:outerShdw>
                </a:effectLst>
              </a:rPr>
              <a:t>Aerobatic Box</a:t>
            </a:r>
            <a:endParaRPr lang="en-US" b="1" i="1" dirty="0">
              <a:solidFill>
                <a:srgbClr val="FFFF00"/>
              </a:solidFill>
              <a:effectLst>
                <a:outerShdw blurRad="38100" dist="38100" dir="2700000" algn="tl">
                  <a:srgbClr val="000000">
                    <a:alpha val="43137"/>
                  </a:srgbClr>
                </a:outerShdw>
              </a:effectLst>
            </a:endParaRPr>
          </a:p>
        </p:txBody>
      </p:sp>
      <p:cxnSp>
        <p:nvCxnSpPr>
          <p:cNvPr id="18" name="Straight Arrow Connector 17"/>
          <p:cNvCxnSpPr>
            <a:stCxn id="15" idx="1"/>
          </p:cNvCxnSpPr>
          <p:nvPr/>
        </p:nvCxnSpPr>
        <p:spPr>
          <a:xfrm flipH="1">
            <a:off x="4910471" y="6052068"/>
            <a:ext cx="423531" cy="3"/>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4408" y="5202200"/>
            <a:ext cx="1468677" cy="369332"/>
          </a:xfrm>
          <a:prstGeom prst="rect">
            <a:avLst/>
          </a:prstGeom>
          <a:noFill/>
        </p:spPr>
        <p:txBody>
          <a:bodyPr wrap="square" rtlCol="0">
            <a:spAutoFit/>
          </a:bodyPr>
          <a:lstStyle/>
          <a:p>
            <a:r>
              <a:rPr lang="en-US" b="1" i="1" dirty="0" smtClean="0">
                <a:solidFill>
                  <a:srgbClr val="FFFF00"/>
                </a:solidFill>
                <a:effectLst>
                  <a:outerShdw blurRad="38100" dist="38100" dir="2700000" algn="tl">
                    <a:srgbClr val="000000">
                      <a:alpha val="43137"/>
                    </a:srgbClr>
                  </a:outerShdw>
                </a:effectLst>
              </a:rPr>
              <a:t>Show Center</a:t>
            </a:r>
            <a:endParaRPr lang="en-US" b="1" i="1" dirty="0">
              <a:solidFill>
                <a:srgbClr val="FFFF00"/>
              </a:solidFill>
              <a:effectLst>
                <a:outerShdw blurRad="38100" dist="38100" dir="2700000" algn="tl">
                  <a:srgbClr val="000000">
                    <a:alpha val="43137"/>
                  </a:srgbClr>
                </a:outerShdw>
              </a:effectLst>
            </a:endParaRPr>
          </a:p>
        </p:txBody>
      </p:sp>
      <p:cxnSp>
        <p:nvCxnSpPr>
          <p:cNvPr id="25" name="Straight Arrow Connector 24"/>
          <p:cNvCxnSpPr/>
          <p:nvPr/>
        </p:nvCxnSpPr>
        <p:spPr>
          <a:xfrm flipV="1">
            <a:off x="2275371" y="4191003"/>
            <a:ext cx="1445218" cy="119586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7201" y="3962400"/>
            <a:ext cx="1371600" cy="369332"/>
          </a:xfrm>
          <a:prstGeom prst="rect">
            <a:avLst/>
          </a:prstGeom>
          <a:noFill/>
        </p:spPr>
        <p:txBody>
          <a:bodyPr wrap="square" rtlCol="0">
            <a:spAutoFit/>
          </a:bodyPr>
          <a:lstStyle/>
          <a:p>
            <a:r>
              <a:rPr lang="en-US" b="1" i="1" dirty="0" smtClean="0">
                <a:solidFill>
                  <a:srgbClr val="FFFF00"/>
                </a:solidFill>
              </a:rPr>
              <a:t>Bomb </a:t>
            </a:r>
            <a:r>
              <a:rPr lang="en-US" b="1" i="1" dirty="0" smtClean="0">
                <a:solidFill>
                  <a:srgbClr val="FFFF00"/>
                </a:solidFill>
                <a:effectLst>
                  <a:outerShdw blurRad="38100" dist="38100" dir="2700000" algn="tl">
                    <a:srgbClr val="000000">
                      <a:alpha val="43137"/>
                    </a:srgbClr>
                  </a:outerShdw>
                </a:effectLst>
              </a:rPr>
              <a:t>Burst</a:t>
            </a:r>
            <a:endParaRPr lang="en-US" b="1" i="1" dirty="0">
              <a:solidFill>
                <a:srgbClr val="FFFF00"/>
              </a:solidFill>
              <a:effectLst>
                <a:outerShdw blurRad="38100" dist="38100" dir="2700000" algn="tl">
                  <a:srgbClr val="000000">
                    <a:alpha val="43137"/>
                  </a:srgbClr>
                </a:outerShdw>
              </a:effectLst>
            </a:endParaRPr>
          </a:p>
        </p:txBody>
      </p:sp>
      <p:cxnSp>
        <p:nvCxnSpPr>
          <p:cNvPr id="32" name="Straight Arrow Connector 31"/>
          <p:cNvCxnSpPr/>
          <p:nvPr/>
        </p:nvCxnSpPr>
        <p:spPr>
          <a:xfrm flipV="1">
            <a:off x="1731340" y="3337999"/>
            <a:ext cx="1088066" cy="756169"/>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Curved Right Arrow 33"/>
          <p:cNvSpPr/>
          <p:nvPr/>
        </p:nvSpPr>
        <p:spPr bwMode="auto">
          <a:xfrm>
            <a:off x="6453967" y="457206"/>
            <a:ext cx="480236" cy="1095375"/>
          </a:xfrm>
          <a:prstGeom prst="curvedRightArrow">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Curved Left Arrow 34"/>
          <p:cNvSpPr/>
          <p:nvPr/>
        </p:nvSpPr>
        <p:spPr bwMode="auto">
          <a:xfrm>
            <a:off x="7162803" y="457206"/>
            <a:ext cx="381001" cy="1095375"/>
          </a:xfrm>
          <a:prstGeom prst="curvedLeftArrow">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TextBox 35"/>
          <p:cNvSpPr txBox="1"/>
          <p:nvPr/>
        </p:nvSpPr>
        <p:spPr>
          <a:xfrm>
            <a:off x="6694085" y="685808"/>
            <a:ext cx="773518" cy="461665"/>
          </a:xfrm>
          <a:prstGeom prst="rect">
            <a:avLst/>
          </a:prstGeom>
          <a:noFill/>
        </p:spPr>
        <p:txBody>
          <a:bodyPr wrap="square" rtlCol="0">
            <a:spAutoFit/>
          </a:bodyPr>
          <a:lstStyle/>
          <a:p>
            <a:pPr algn="ctr"/>
            <a:r>
              <a:rPr lang="en-US" sz="1200" b="1" i="1" dirty="0" smtClean="0">
                <a:solidFill>
                  <a:srgbClr val="FFFF99">
                    <a:lumMod val="75000"/>
                  </a:srgbClr>
                </a:solidFill>
              </a:rPr>
              <a:t>Holding Area</a:t>
            </a:r>
            <a:endParaRPr lang="en-US" sz="1200" b="1" i="1" dirty="0">
              <a:solidFill>
                <a:srgbClr val="FFFF99">
                  <a:lumMod val="75000"/>
                </a:srgbClr>
              </a:solidFill>
            </a:endParaRPr>
          </a:p>
        </p:txBody>
      </p:sp>
      <p:sp>
        <p:nvSpPr>
          <p:cNvPr id="37" name="TextBox 36"/>
          <p:cNvSpPr txBox="1"/>
          <p:nvPr/>
        </p:nvSpPr>
        <p:spPr>
          <a:xfrm>
            <a:off x="6324610" y="4504811"/>
            <a:ext cx="1666875" cy="369332"/>
          </a:xfrm>
          <a:prstGeom prst="rect">
            <a:avLst/>
          </a:prstGeom>
          <a:noFill/>
        </p:spPr>
        <p:txBody>
          <a:bodyPr wrap="square" rtlCol="0">
            <a:spAutoFit/>
          </a:bodyPr>
          <a:lstStyle/>
          <a:p>
            <a:pPr algn="ctr"/>
            <a:r>
              <a:rPr lang="en-US" b="1" i="1" dirty="0" smtClean="0">
                <a:solidFill>
                  <a:srgbClr val="FFFF99">
                    <a:lumMod val="75000"/>
                  </a:srgbClr>
                </a:solidFill>
                <a:effectLst>
                  <a:outerShdw blurRad="38100" dist="38100" dir="2700000" algn="tl">
                    <a:srgbClr val="000000">
                      <a:alpha val="43137"/>
                    </a:srgbClr>
                  </a:outerShdw>
                </a:effectLst>
              </a:rPr>
              <a:t>Control Point</a:t>
            </a:r>
            <a:endParaRPr lang="en-US" b="1" i="1" dirty="0">
              <a:solidFill>
                <a:srgbClr val="FFFF99">
                  <a:lumMod val="75000"/>
                </a:srgbClr>
              </a:solidFill>
              <a:effectLst>
                <a:outerShdw blurRad="38100" dist="38100" dir="2700000" algn="tl">
                  <a:srgbClr val="000000">
                    <a:alpha val="43137"/>
                  </a:srgbClr>
                </a:outerShdw>
              </a:effectLst>
            </a:endParaRPr>
          </a:p>
        </p:txBody>
      </p:sp>
      <p:cxnSp>
        <p:nvCxnSpPr>
          <p:cNvPr id="38" name="Straight Arrow Connector 37"/>
          <p:cNvCxnSpPr/>
          <p:nvPr/>
        </p:nvCxnSpPr>
        <p:spPr>
          <a:xfrm flipH="1" flipV="1">
            <a:off x="4910469" y="3716081"/>
            <a:ext cx="1579529" cy="99719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018483" y="2405543"/>
            <a:ext cx="2185730"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4214290" y="3298279"/>
            <a:ext cx="2110316" cy="1903929"/>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226312" y="5017532"/>
            <a:ext cx="2253993" cy="369332"/>
          </a:xfrm>
          <a:prstGeom prst="rect">
            <a:avLst/>
          </a:prstGeom>
          <a:noFill/>
        </p:spPr>
        <p:txBody>
          <a:bodyPr wrap="square" rtlCol="0">
            <a:spAutoFit/>
          </a:bodyPr>
          <a:lstStyle/>
          <a:p>
            <a:pPr algn="ctr"/>
            <a:r>
              <a:rPr lang="en-US" b="1" i="1" dirty="0" smtClean="0">
                <a:solidFill>
                  <a:srgbClr val="FFFF99">
                    <a:lumMod val="75000"/>
                  </a:srgbClr>
                </a:solidFill>
                <a:effectLst>
                  <a:outerShdw blurRad="38100" dist="38100" dir="2700000" algn="tl">
                    <a:srgbClr val="000000">
                      <a:alpha val="43137"/>
                    </a:srgbClr>
                  </a:outerShdw>
                </a:effectLst>
              </a:rPr>
              <a:t>Thunderbird Parking</a:t>
            </a:r>
            <a:endParaRPr lang="en-US" b="1" i="1" dirty="0">
              <a:solidFill>
                <a:srgbClr val="FFFF99">
                  <a:lumMod val="75000"/>
                </a:srgbClr>
              </a:solidFill>
              <a:effectLst>
                <a:outerShdw blurRad="38100" dist="38100" dir="2700000" algn="tl">
                  <a:srgbClr val="000000">
                    <a:alpha val="43137"/>
                  </a:srgbClr>
                </a:outerShdw>
              </a:effectLst>
            </a:endParaRPr>
          </a:p>
        </p:txBody>
      </p:sp>
      <p:sp>
        <p:nvSpPr>
          <p:cNvPr id="44" name="TextBox 43"/>
          <p:cNvSpPr txBox="1"/>
          <p:nvPr/>
        </p:nvSpPr>
        <p:spPr>
          <a:xfrm>
            <a:off x="228602" y="152400"/>
            <a:ext cx="1371600" cy="369332"/>
          </a:xfrm>
          <a:prstGeom prst="rect">
            <a:avLst/>
          </a:prstGeom>
          <a:solidFill>
            <a:schemeClr val="tx1"/>
          </a:solidFill>
        </p:spPr>
        <p:txBody>
          <a:bodyPr wrap="square" rtlCol="0">
            <a:spAutoFit/>
          </a:bodyPr>
          <a:lstStyle/>
          <a:p>
            <a:r>
              <a:rPr lang="en-US" dirty="0" smtClean="0">
                <a:solidFill>
                  <a:srgbClr val="000000"/>
                </a:solidFill>
              </a:rPr>
              <a:t>Not to Scale</a:t>
            </a:r>
            <a:endParaRPr lang="en-US" dirty="0">
              <a:solidFill>
                <a:srgbClr val="000000"/>
              </a:solidFill>
            </a:endParaRPr>
          </a:p>
        </p:txBody>
      </p:sp>
      <p:sp>
        <p:nvSpPr>
          <p:cNvPr id="45" name="Bevel 44"/>
          <p:cNvSpPr/>
          <p:nvPr/>
        </p:nvSpPr>
        <p:spPr bwMode="auto">
          <a:xfrm rot="2768150">
            <a:off x="3733801" y="2286130"/>
            <a:ext cx="271464" cy="152268"/>
          </a:xfrm>
          <a:prstGeom prst="bevel">
            <a:avLst/>
          </a:prstGeom>
          <a:solidFill>
            <a:srgbClr val="FF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Bevel 45"/>
          <p:cNvSpPr/>
          <p:nvPr/>
        </p:nvSpPr>
        <p:spPr bwMode="auto">
          <a:xfrm rot="2768150">
            <a:off x="5658923" y="4192850"/>
            <a:ext cx="271464" cy="152268"/>
          </a:xfrm>
          <a:prstGeom prst="bevel">
            <a:avLst/>
          </a:prstGeom>
          <a:solidFill>
            <a:srgbClr val="FF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TextBox 46"/>
          <p:cNvSpPr txBox="1"/>
          <p:nvPr/>
        </p:nvSpPr>
        <p:spPr>
          <a:xfrm>
            <a:off x="5826136" y="2220880"/>
            <a:ext cx="2253993" cy="369332"/>
          </a:xfrm>
          <a:prstGeom prst="rect">
            <a:avLst/>
          </a:prstGeom>
          <a:noFill/>
        </p:spPr>
        <p:txBody>
          <a:bodyPr wrap="square" rtlCol="0">
            <a:spAutoFit/>
          </a:bodyPr>
          <a:lstStyle/>
          <a:p>
            <a:pPr algn="ctr"/>
            <a:r>
              <a:rPr lang="en-US" b="1" i="1" dirty="0" smtClean="0">
                <a:solidFill>
                  <a:srgbClr val="FFFF99">
                    <a:lumMod val="75000"/>
                  </a:srgbClr>
                </a:solidFill>
                <a:effectLst>
                  <a:outerShdw blurRad="38100" dist="38100" dir="2700000" algn="tl">
                    <a:srgbClr val="000000">
                      <a:alpha val="43137"/>
                    </a:srgbClr>
                  </a:outerShdw>
                </a:effectLst>
              </a:rPr>
              <a:t>Corner Markers</a:t>
            </a:r>
            <a:endParaRPr lang="en-US" b="1" i="1" dirty="0">
              <a:solidFill>
                <a:srgbClr val="FFFF99">
                  <a:lumMod val="75000"/>
                </a:srgbClr>
              </a:solidFill>
              <a:effectLst>
                <a:outerShdw blurRad="38100" dist="38100" dir="2700000" algn="tl">
                  <a:srgbClr val="000000">
                    <a:alpha val="43137"/>
                  </a:srgbClr>
                </a:outerShdw>
              </a:effectLst>
            </a:endParaRPr>
          </a:p>
        </p:txBody>
      </p:sp>
      <p:cxnSp>
        <p:nvCxnSpPr>
          <p:cNvPr id="50" name="Straight Arrow Connector 49"/>
          <p:cNvCxnSpPr/>
          <p:nvPr/>
        </p:nvCxnSpPr>
        <p:spPr>
          <a:xfrm flipH="1">
            <a:off x="5826132" y="2405547"/>
            <a:ext cx="378082" cy="178545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airbossinc\AppData\Local\Microsoft\Windows\Temporary Internet Files\Content.IE5\P9Q0HHYN\MC900318282[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83084" y="4588558"/>
            <a:ext cx="436322" cy="190181"/>
          </a:xfrm>
          <a:prstGeom prst="rect">
            <a:avLst/>
          </a:prstGeom>
          <a:noFill/>
          <a:extLst>
            <a:ext uri="{909E8E84-426E-40DD-AFC4-6F175D3DCCD1}">
              <a14:hiddenFill xmlns="" xmlns:a14="http://schemas.microsoft.com/office/drawing/2010/main">
                <a:solidFill>
                  <a:srgbClr val="FFFFFF"/>
                </a:solidFill>
              </a14:hiddenFill>
            </a:ext>
          </a:extLst>
        </p:spPr>
      </p:pic>
      <p:sp>
        <p:nvSpPr>
          <p:cNvPr id="56" name="TextBox 55"/>
          <p:cNvSpPr txBox="1"/>
          <p:nvPr/>
        </p:nvSpPr>
        <p:spPr>
          <a:xfrm>
            <a:off x="685807" y="4504811"/>
            <a:ext cx="677385" cy="369332"/>
          </a:xfrm>
          <a:prstGeom prst="rect">
            <a:avLst/>
          </a:prstGeom>
          <a:noFill/>
        </p:spPr>
        <p:txBody>
          <a:bodyPr wrap="square" rtlCol="0">
            <a:spAutoFit/>
          </a:bodyPr>
          <a:lstStyle/>
          <a:p>
            <a:r>
              <a:rPr lang="en-US" b="1" i="1" dirty="0" smtClean="0">
                <a:solidFill>
                  <a:srgbClr val="FFFF00"/>
                </a:solidFill>
                <a:effectLst>
                  <a:outerShdw blurRad="38100" dist="38100" dir="2700000" algn="tl">
                    <a:srgbClr val="000000">
                      <a:alpha val="43137"/>
                    </a:srgbClr>
                  </a:outerShdw>
                </a:effectLst>
              </a:rPr>
              <a:t>ARFF</a:t>
            </a:r>
            <a:endParaRPr lang="en-US" b="1" i="1" dirty="0">
              <a:solidFill>
                <a:srgbClr val="FFFF00"/>
              </a:solidFill>
              <a:effectLst>
                <a:outerShdw blurRad="38100" dist="38100" dir="2700000" algn="tl">
                  <a:srgbClr val="000000">
                    <a:alpha val="43137"/>
                  </a:srgbClr>
                </a:outerShdw>
              </a:effectLst>
            </a:endParaRPr>
          </a:p>
        </p:txBody>
      </p:sp>
      <p:cxnSp>
        <p:nvCxnSpPr>
          <p:cNvPr id="58" name="Straight Arrow Connector 57"/>
          <p:cNvCxnSpPr>
            <a:stCxn id="56" idx="3"/>
            <a:endCxn id="1026" idx="1"/>
          </p:cNvCxnSpPr>
          <p:nvPr/>
        </p:nvCxnSpPr>
        <p:spPr>
          <a:xfrm flipV="1">
            <a:off x="1363191" y="4683647"/>
            <a:ext cx="1019892" cy="583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2408165">
            <a:off x="4261149" y="3334063"/>
            <a:ext cx="685801" cy="307777"/>
          </a:xfrm>
          <a:prstGeom prst="rect">
            <a:avLst/>
          </a:prstGeom>
          <a:noFill/>
        </p:spPr>
        <p:txBody>
          <a:bodyPr wrap="square" rtlCol="0">
            <a:spAutoFit/>
          </a:bodyPr>
          <a:lstStyle/>
          <a:p>
            <a:r>
              <a:rPr lang="en-US" sz="1400" b="1" i="1" dirty="0" smtClean="0">
                <a:solidFill>
                  <a:srgbClr val="FFFF00"/>
                </a:solidFill>
                <a:effectLst>
                  <a:outerShdw blurRad="38100" dist="38100" dir="2700000" algn="tl">
                    <a:srgbClr val="000000">
                      <a:alpha val="43137"/>
                    </a:srgbClr>
                  </a:outerShdw>
                </a:effectLst>
              </a:rPr>
              <a:t>PLA</a:t>
            </a:r>
            <a:endParaRPr lang="en-US" sz="1400" b="1" i="1" dirty="0">
              <a:solidFill>
                <a:srgbClr val="FFFF00"/>
              </a:solidFill>
              <a:effectLst>
                <a:outerShdw blurRad="38100" dist="38100" dir="2700000" algn="tl">
                  <a:srgbClr val="000000">
                    <a:alpha val="43137"/>
                  </a:srgbClr>
                </a:outerShdw>
              </a:effectLst>
            </a:endParaRPr>
          </a:p>
        </p:txBody>
      </p:sp>
      <p:sp>
        <p:nvSpPr>
          <p:cNvPr id="39" name="Bevel 38"/>
          <p:cNvSpPr/>
          <p:nvPr/>
        </p:nvSpPr>
        <p:spPr bwMode="auto">
          <a:xfrm rot="19142732">
            <a:off x="3584559" y="4035513"/>
            <a:ext cx="392402" cy="245623"/>
          </a:xfrm>
          <a:prstGeom prst="bevel">
            <a:avLst/>
          </a:prstGeom>
          <a:solidFill>
            <a:srgbClr val="FF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Bevel 42"/>
          <p:cNvSpPr/>
          <p:nvPr/>
        </p:nvSpPr>
        <p:spPr bwMode="auto">
          <a:xfrm rot="2768150">
            <a:off x="2747941" y="3269442"/>
            <a:ext cx="271464" cy="152268"/>
          </a:xfrm>
          <a:prstGeom prst="bevel">
            <a:avLst/>
          </a:prstGeom>
          <a:solidFill>
            <a:srgbClr val="FF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8" name="Picture 2" descr="C:\Users\airbossinc\AppData\Local\Microsoft\Windows\Temporary Internet Files\Content.IE5\P9Q0HHYN\MC900318282[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86204" y="2209806"/>
            <a:ext cx="436322" cy="190181"/>
          </a:xfrm>
          <a:prstGeom prst="rect">
            <a:avLst/>
          </a:prstGeom>
          <a:noFill/>
          <a:extLst>
            <a:ext uri="{909E8E84-426E-40DD-AFC4-6F175D3DCCD1}">
              <a14:hiddenFill xmlns="" xmlns:a14="http://schemas.microsoft.com/office/drawing/2010/main">
                <a:solidFill>
                  <a:srgbClr val="FFFFFF"/>
                </a:solidFill>
              </a14:hiddenFill>
            </a:ext>
          </a:extLst>
        </p:spPr>
      </p:pic>
      <p:sp>
        <p:nvSpPr>
          <p:cNvPr id="49" name="TextBox 48"/>
          <p:cNvSpPr txBox="1"/>
          <p:nvPr/>
        </p:nvSpPr>
        <p:spPr>
          <a:xfrm>
            <a:off x="3366515" y="939083"/>
            <a:ext cx="677385" cy="369332"/>
          </a:xfrm>
          <a:prstGeom prst="rect">
            <a:avLst/>
          </a:prstGeom>
          <a:noFill/>
        </p:spPr>
        <p:txBody>
          <a:bodyPr wrap="square" rtlCol="0">
            <a:spAutoFit/>
          </a:bodyPr>
          <a:lstStyle/>
          <a:p>
            <a:r>
              <a:rPr lang="en-US" b="1" i="1" dirty="0" smtClean="0">
                <a:solidFill>
                  <a:srgbClr val="FFFF00"/>
                </a:solidFill>
                <a:effectLst>
                  <a:outerShdw blurRad="38100" dist="38100" dir="2700000" algn="tl">
                    <a:srgbClr val="000000">
                      <a:alpha val="43137"/>
                    </a:srgbClr>
                  </a:outerShdw>
                </a:effectLst>
              </a:rPr>
              <a:t>ARFF</a:t>
            </a:r>
            <a:endParaRPr lang="en-US" b="1" i="1" dirty="0">
              <a:solidFill>
                <a:srgbClr val="FFFF00"/>
              </a:solidFill>
              <a:effectLst>
                <a:outerShdw blurRad="38100" dist="38100" dir="2700000" algn="tl">
                  <a:srgbClr val="000000">
                    <a:alpha val="43137"/>
                  </a:srgbClr>
                </a:outerShdw>
              </a:effectLst>
            </a:endParaRPr>
          </a:p>
        </p:txBody>
      </p:sp>
      <p:cxnSp>
        <p:nvCxnSpPr>
          <p:cNvPr id="51" name="Straight Arrow Connector 50"/>
          <p:cNvCxnSpPr/>
          <p:nvPr/>
        </p:nvCxnSpPr>
        <p:spPr>
          <a:xfrm>
            <a:off x="3554331" y="1316271"/>
            <a:ext cx="385772" cy="855819"/>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Bevel 51"/>
          <p:cNvSpPr/>
          <p:nvPr/>
        </p:nvSpPr>
        <p:spPr bwMode="auto">
          <a:xfrm rot="2768150">
            <a:off x="4078555" y="4570285"/>
            <a:ext cx="271464" cy="152268"/>
          </a:xfrm>
          <a:prstGeom prst="bevel">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Bevel 52"/>
          <p:cNvSpPr/>
          <p:nvPr/>
        </p:nvSpPr>
        <p:spPr bwMode="auto">
          <a:xfrm rot="2768150">
            <a:off x="2098405" y="2643253"/>
            <a:ext cx="271464" cy="152268"/>
          </a:xfrm>
          <a:prstGeom prst="bevel">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4" name="Picture 2" descr="C:\Users\airbossinc\AppData\Local\Microsoft\Windows\Temporary Internet Files\Content.IE5\P9Q0HHYN\MC900318282[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4" y="3962406"/>
            <a:ext cx="436322" cy="1901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59050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0-#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0-#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0-#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ppt_x"/>
                                          </p:val>
                                        </p:tav>
                                        <p:tav tm="100000">
                                          <p:val>
                                            <p:strVal val="#ppt_x"/>
                                          </p:val>
                                        </p:tav>
                                      </p:tavLst>
                                    </p:anim>
                                    <p:anim calcmode="lin" valueType="num">
                                      <p:cBhvr additive="base">
                                        <p:cTn id="62" dur="500" fill="hold"/>
                                        <p:tgtEl>
                                          <p:spTgt spid="52"/>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additive="base">
                                        <p:cTn id="65" dur="500" fill="hold"/>
                                        <p:tgtEl>
                                          <p:spTgt spid="53"/>
                                        </p:tgtEl>
                                        <p:attrNameLst>
                                          <p:attrName>ppt_x</p:attrName>
                                        </p:attrNameLst>
                                      </p:cBhvr>
                                      <p:tavLst>
                                        <p:tav tm="0">
                                          <p:val>
                                            <p:strVal val="#ppt_x"/>
                                          </p:val>
                                        </p:tav>
                                        <p:tav tm="100000">
                                          <p:val>
                                            <p:strVal val="#ppt_x"/>
                                          </p:val>
                                        </p:tav>
                                      </p:tavLst>
                                    </p:anim>
                                    <p:anim calcmode="lin" valueType="num">
                                      <p:cBhvr additive="base">
                                        <p:cTn id="66" dur="500" fill="hold"/>
                                        <p:tgtEl>
                                          <p:spTgt spid="53"/>
                                        </p:tgtEl>
                                        <p:attrNameLst>
                                          <p:attrName>ppt_y</p:attrName>
                                        </p:attrNameLst>
                                      </p:cBhvr>
                                      <p:tavLst>
                                        <p:tav tm="0">
                                          <p:val>
                                            <p:strVal val="0-#ppt_h/2"/>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0-#ppt_w/2"/>
                                          </p:val>
                                        </p:tav>
                                        <p:tav tm="100000">
                                          <p:val>
                                            <p:strVal val="#ppt_x"/>
                                          </p:val>
                                        </p:tav>
                                      </p:tavLst>
                                    </p:anim>
                                    <p:anim calcmode="lin" valueType="num">
                                      <p:cBhvr additive="base">
                                        <p:cTn id="70" dur="500" fill="hold"/>
                                        <p:tgtEl>
                                          <p:spTgt spid="31"/>
                                        </p:tgtEl>
                                        <p:attrNameLst>
                                          <p:attrName>ppt_y</p:attrName>
                                        </p:attrNameLst>
                                      </p:cBhvr>
                                      <p:tavLst>
                                        <p:tav tm="0">
                                          <p:val>
                                            <p:strVal val="#ppt_y"/>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0-#ppt_h/2"/>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0-#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26"/>
                                        </p:tgtEl>
                                        <p:attrNameLst>
                                          <p:attrName>style.visibility</p:attrName>
                                        </p:attrNameLst>
                                      </p:cBhvr>
                                      <p:to>
                                        <p:strVal val="visible"/>
                                      </p:to>
                                    </p:set>
                                    <p:anim calcmode="lin" valueType="num">
                                      <p:cBhvr additive="base">
                                        <p:cTn id="83" dur="500" fill="hold"/>
                                        <p:tgtEl>
                                          <p:spTgt spid="1026"/>
                                        </p:tgtEl>
                                        <p:attrNameLst>
                                          <p:attrName>ppt_x</p:attrName>
                                        </p:attrNameLst>
                                      </p:cBhvr>
                                      <p:tavLst>
                                        <p:tav tm="0">
                                          <p:val>
                                            <p:strVal val="#ppt_x"/>
                                          </p:val>
                                        </p:tav>
                                        <p:tav tm="100000">
                                          <p:val>
                                            <p:strVal val="#ppt_x"/>
                                          </p:val>
                                        </p:tav>
                                      </p:tavLst>
                                    </p:anim>
                                    <p:anim calcmode="lin" valueType="num">
                                      <p:cBhvr additive="base">
                                        <p:cTn id="84" dur="500" fill="hold"/>
                                        <p:tgtEl>
                                          <p:spTgt spid="102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additive="base">
                                        <p:cTn id="87" dur="500" fill="hold"/>
                                        <p:tgtEl>
                                          <p:spTgt spid="58"/>
                                        </p:tgtEl>
                                        <p:attrNameLst>
                                          <p:attrName>ppt_x</p:attrName>
                                        </p:attrNameLst>
                                      </p:cBhvr>
                                      <p:tavLst>
                                        <p:tav tm="0">
                                          <p:val>
                                            <p:strVal val="#ppt_x"/>
                                          </p:val>
                                        </p:tav>
                                        <p:tav tm="100000">
                                          <p:val>
                                            <p:strVal val="#ppt_x"/>
                                          </p:val>
                                        </p:tav>
                                      </p:tavLst>
                                    </p:anim>
                                    <p:anim calcmode="lin" valueType="num">
                                      <p:cBhvr additive="base">
                                        <p:cTn id="88" dur="500" fill="hold"/>
                                        <p:tgtEl>
                                          <p:spTgt spid="5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ppt_x"/>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fill="hold"/>
                                        <p:tgtEl>
                                          <p:spTgt spid="48"/>
                                        </p:tgtEl>
                                        <p:attrNameLst>
                                          <p:attrName>ppt_x</p:attrName>
                                        </p:attrNameLst>
                                      </p:cBhvr>
                                      <p:tavLst>
                                        <p:tav tm="0">
                                          <p:val>
                                            <p:strVal val="#ppt_x"/>
                                          </p:val>
                                        </p:tav>
                                        <p:tav tm="100000">
                                          <p:val>
                                            <p:strVal val="#ppt_x"/>
                                          </p:val>
                                        </p:tav>
                                      </p:tavLst>
                                    </p:anim>
                                    <p:anim calcmode="lin" valueType="num">
                                      <p:cBhvr additive="base">
                                        <p:cTn id="96" dur="500" fill="hold"/>
                                        <p:tgtEl>
                                          <p:spTgt spid="4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ppt_x"/>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additive="base">
                                        <p:cTn id="107" dur="500" fill="hold"/>
                                        <p:tgtEl>
                                          <p:spTgt spid="51"/>
                                        </p:tgtEl>
                                        <p:attrNameLst>
                                          <p:attrName>ppt_x</p:attrName>
                                        </p:attrNameLst>
                                      </p:cBhvr>
                                      <p:tavLst>
                                        <p:tav tm="0">
                                          <p:val>
                                            <p:strVal val="#ppt_x"/>
                                          </p:val>
                                        </p:tav>
                                        <p:tav tm="100000">
                                          <p:val>
                                            <p:strVal val="#ppt_x"/>
                                          </p:val>
                                        </p:tav>
                                      </p:tavLst>
                                    </p:anim>
                                    <p:anim calcmode="lin" valueType="num">
                                      <p:cBhvr additive="base">
                                        <p:cTn id="10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additive="base">
                                        <p:cTn id="113" dur="500" fill="hold"/>
                                        <p:tgtEl>
                                          <p:spTgt spid="37"/>
                                        </p:tgtEl>
                                        <p:attrNameLst>
                                          <p:attrName>ppt_x</p:attrName>
                                        </p:attrNameLst>
                                      </p:cBhvr>
                                      <p:tavLst>
                                        <p:tav tm="0">
                                          <p:val>
                                            <p:strVal val="1+#ppt_w/2"/>
                                          </p:val>
                                        </p:tav>
                                        <p:tav tm="100000">
                                          <p:val>
                                            <p:strVal val="#ppt_x"/>
                                          </p:val>
                                        </p:tav>
                                      </p:tavLst>
                                    </p:anim>
                                    <p:anim calcmode="lin" valueType="num">
                                      <p:cBhvr additive="base">
                                        <p:cTn id="114" dur="500" fill="hold"/>
                                        <p:tgtEl>
                                          <p:spTgt spid="37"/>
                                        </p:tgtEl>
                                        <p:attrNameLst>
                                          <p:attrName>ppt_y</p:attrName>
                                        </p:attrNameLst>
                                      </p:cBhvr>
                                      <p:tavLst>
                                        <p:tav tm="0">
                                          <p:val>
                                            <p:strVal val="#ppt_y"/>
                                          </p:val>
                                        </p:tav>
                                        <p:tav tm="100000">
                                          <p:val>
                                            <p:strVal val="#ppt_y"/>
                                          </p:val>
                                        </p:tav>
                                      </p:tavLst>
                                    </p:anim>
                                  </p:childTnLst>
                                </p:cTn>
                              </p:par>
                              <p:par>
                                <p:cTn id="115" presetID="2" presetClass="entr" presetSubtype="2" fill="hold"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500" fill="hold"/>
                                        <p:tgtEl>
                                          <p:spTgt spid="38"/>
                                        </p:tgtEl>
                                        <p:attrNameLst>
                                          <p:attrName>ppt_x</p:attrName>
                                        </p:attrNameLst>
                                      </p:cBhvr>
                                      <p:tavLst>
                                        <p:tav tm="0">
                                          <p:val>
                                            <p:strVal val="1+#ppt_w/2"/>
                                          </p:val>
                                        </p:tav>
                                        <p:tav tm="100000">
                                          <p:val>
                                            <p:strVal val="#ppt_x"/>
                                          </p:val>
                                        </p:tav>
                                      </p:tavLst>
                                    </p:anim>
                                    <p:anim calcmode="lin" valueType="num">
                                      <p:cBhvr additive="base">
                                        <p:cTn id="11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2" fill="hold" nodeType="click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additive="base">
                                        <p:cTn id="123" dur="500" fill="hold"/>
                                        <p:tgtEl>
                                          <p:spTgt spid="41"/>
                                        </p:tgtEl>
                                        <p:attrNameLst>
                                          <p:attrName>ppt_x</p:attrName>
                                        </p:attrNameLst>
                                      </p:cBhvr>
                                      <p:tavLst>
                                        <p:tav tm="0">
                                          <p:val>
                                            <p:strVal val="1+#ppt_w/2"/>
                                          </p:val>
                                        </p:tav>
                                        <p:tav tm="100000">
                                          <p:val>
                                            <p:strVal val="#ppt_x"/>
                                          </p:val>
                                        </p:tav>
                                      </p:tavLst>
                                    </p:anim>
                                    <p:anim calcmode="lin" valueType="num">
                                      <p:cBhvr additive="base">
                                        <p:cTn id="124" dur="500" fill="hold"/>
                                        <p:tgtEl>
                                          <p:spTgt spid="41"/>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additive="base">
                                        <p:cTn id="127" dur="500" fill="hold"/>
                                        <p:tgtEl>
                                          <p:spTgt spid="42"/>
                                        </p:tgtEl>
                                        <p:attrNameLst>
                                          <p:attrName>ppt_x</p:attrName>
                                        </p:attrNameLst>
                                      </p:cBhvr>
                                      <p:tavLst>
                                        <p:tav tm="0">
                                          <p:val>
                                            <p:strVal val="1+#ppt_w/2"/>
                                          </p:val>
                                        </p:tav>
                                        <p:tav tm="100000">
                                          <p:val>
                                            <p:strVal val="#ppt_x"/>
                                          </p:val>
                                        </p:tav>
                                      </p:tavLst>
                                    </p:anim>
                                    <p:anim calcmode="lin" valueType="num">
                                      <p:cBhvr additive="base">
                                        <p:cTn id="12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1" fill="hold" nodeType="click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additive="base">
                                        <p:cTn id="133" dur="500" fill="hold"/>
                                        <p:tgtEl>
                                          <p:spTgt spid="40"/>
                                        </p:tgtEl>
                                        <p:attrNameLst>
                                          <p:attrName>ppt_x</p:attrName>
                                        </p:attrNameLst>
                                      </p:cBhvr>
                                      <p:tavLst>
                                        <p:tav tm="0">
                                          <p:val>
                                            <p:strVal val="#ppt_x"/>
                                          </p:val>
                                        </p:tav>
                                        <p:tav tm="100000">
                                          <p:val>
                                            <p:strVal val="#ppt_x"/>
                                          </p:val>
                                        </p:tav>
                                      </p:tavLst>
                                    </p:anim>
                                    <p:anim calcmode="lin" valueType="num">
                                      <p:cBhvr additive="base">
                                        <p:cTn id="134" dur="500" fill="hold"/>
                                        <p:tgtEl>
                                          <p:spTgt spid="40"/>
                                        </p:tgtEl>
                                        <p:attrNameLst>
                                          <p:attrName>ppt_y</p:attrName>
                                        </p:attrNameLst>
                                      </p:cBhvr>
                                      <p:tavLst>
                                        <p:tav tm="0">
                                          <p:val>
                                            <p:strVal val="0-#ppt_h/2"/>
                                          </p:val>
                                        </p:tav>
                                        <p:tav tm="100000">
                                          <p:val>
                                            <p:strVal val="#ppt_y"/>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46"/>
                                        </p:tgtEl>
                                        <p:attrNameLst>
                                          <p:attrName>style.visibility</p:attrName>
                                        </p:attrNameLst>
                                      </p:cBhvr>
                                      <p:to>
                                        <p:strVal val="visible"/>
                                      </p:to>
                                    </p:set>
                                    <p:anim calcmode="lin" valueType="num">
                                      <p:cBhvr additive="base">
                                        <p:cTn id="137" dur="500" fill="hold"/>
                                        <p:tgtEl>
                                          <p:spTgt spid="46"/>
                                        </p:tgtEl>
                                        <p:attrNameLst>
                                          <p:attrName>ppt_x</p:attrName>
                                        </p:attrNameLst>
                                      </p:cBhvr>
                                      <p:tavLst>
                                        <p:tav tm="0">
                                          <p:val>
                                            <p:strVal val="#ppt_x"/>
                                          </p:val>
                                        </p:tav>
                                        <p:tav tm="100000">
                                          <p:val>
                                            <p:strVal val="#ppt_x"/>
                                          </p:val>
                                        </p:tav>
                                      </p:tavLst>
                                    </p:anim>
                                    <p:anim calcmode="lin" valueType="num">
                                      <p:cBhvr additive="base">
                                        <p:cTn id="138" dur="500" fill="hold"/>
                                        <p:tgtEl>
                                          <p:spTgt spid="46"/>
                                        </p:tgtEl>
                                        <p:attrNameLst>
                                          <p:attrName>ppt_y</p:attrName>
                                        </p:attrNameLst>
                                      </p:cBhvr>
                                      <p:tavLst>
                                        <p:tav tm="0">
                                          <p:val>
                                            <p:strVal val="0-#ppt_h/2"/>
                                          </p:val>
                                        </p:tav>
                                        <p:tav tm="100000">
                                          <p:val>
                                            <p:strVal val="#ppt_y"/>
                                          </p:val>
                                        </p:tav>
                                      </p:tavLst>
                                    </p:anim>
                                  </p:childTnLst>
                                </p:cTn>
                              </p:par>
                              <p:par>
                                <p:cTn id="139" presetID="2" presetClass="entr" presetSubtype="1" fill="hold" grpId="0" nodeType="withEffect">
                                  <p:stCondLst>
                                    <p:cond delay="0"/>
                                  </p:stCondLst>
                                  <p:childTnLst>
                                    <p:set>
                                      <p:cBhvr>
                                        <p:cTn id="140" dur="1" fill="hold">
                                          <p:stCondLst>
                                            <p:cond delay="0"/>
                                          </p:stCondLst>
                                        </p:cTn>
                                        <p:tgtEl>
                                          <p:spTgt spid="45"/>
                                        </p:tgtEl>
                                        <p:attrNameLst>
                                          <p:attrName>style.visibility</p:attrName>
                                        </p:attrNameLst>
                                      </p:cBhvr>
                                      <p:to>
                                        <p:strVal val="visible"/>
                                      </p:to>
                                    </p:set>
                                    <p:anim calcmode="lin" valueType="num">
                                      <p:cBhvr additive="base">
                                        <p:cTn id="141" dur="500" fill="hold"/>
                                        <p:tgtEl>
                                          <p:spTgt spid="45"/>
                                        </p:tgtEl>
                                        <p:attrNameLst>
                                          <p:attrName>ppt_x</p:attrName>
                                        </p:attrNameLst>
                                      </p:cBhvr>
                                      <p:tavLst>
                                        <p:tav tm="0">
                                          <p:val>
                                            <p:strVal val="#ppt_x"/>
                                          </p:val>
                                        </p:tav>
                                        <p:tav tm="100000">
                                          <p:val>
                                            <p:strVal val="#ppt_x"/>
                                          </p:val>
                                        </p:tav>
                                      </p:tavLst>
                                    </p:anim>
                                    <p:anim calcmode="lin" valueType="num">
                                      <p:cBhvr additive="base">
                                        <p:cTn id="142" dur="500" fill="hold"/>
                                        <p:tgtEl>
                                          <p:spTgt spid="45"/>
                                        </p:tgtEl>
                                        <p:attrNameLst>
                                          <p:attrName>ppt_y</p:attrName>
                                        </p:attrNameLst>
                                      </p:cBhvr>
                                      <p:tavLst>
                                        <p:tav tm="0">
                                          <p:val>
                                            <p:strVal val="0-#ppt_h/2"/>
                                          </p:val>
                                        </p:tav>
                                        <p:tav tm="100000">
                                          <p:val>
                                            <p:strVal val="#ppt_y"/>
                                          </p:val>
                                        </p:tav>
                                      </p:tavLst>
                                    </p:anim>
                                  </p:childTnLst>
                                </p:cTn>
                              </p:par>
                              <p:par>
                                <p:cTn id="143" presetID="2" presetClass="entr" presetSubtype="1"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 calcmode="lin" valueType="num">
                                      <p:cBhvr additive="base">
                                        <p:cTn id="145" dur="500" fill="hold"/>
                                        <p:tgtEl>
                                          <p:spTgt spid="47"/>
                                        </p:tgtEl>
                                        <p:attrNameLst>
                                          <p:attrName>ppt_x</p:attrName>
                                        </p:attrNameLst>
                                      </p:cBhvr>
                                      <p:tavLst>
                                        <p:tav tm="0">
                                          <p:val>
                                            <p:strVal val="#ppt_x"/>
                                          </p:val>
                                        </p:tav>
                                        <p:tav tm="100000">
                                          <p:val>
                                            <p:strVal val="#ppt_x"/>
                                          </p:val>
                                        </p:tav>
                                      </p:tavLst>
                                    </p:anim>
                                    <p:anim calcmode="lin" valueType="num">
                                      <p:cBhvr additive="base">
                                        <p:cTn id="146" dur="500" fill="hold"/>
                                        <p:tgtEl>
                                          <p:spTgt spid="47"/>
                                        </p:tgtEl>
                                        <p:attrNameLst>
                                          <p:attrName>ppt_y</p:attrName>
                                        </p:attrNameLst>
                                      </p:cBhvr>
                                      <p:tavLst>
                                        <p:tav tm="0">
                                          <p:val>
                                            <p:strVal val="0-#ppt_h/2"/>
                                          </p:val>
                                        </p:tav>
                                        <p:tav tm="100000">
                                          <p:val>
                                            <p:strVal val="#ppt_y"/>
                                          </p:val>
                                        </p:tav>
                                      </p:tavLst>
                                    </p:anim>
                                  </p:childTnLst>
                                </p:cTn>
                              </p:par>
                              <p:par>
                                <p:cTn id="147" presetID="2" presetClass="entr" presetSubtype="1" fill="hold" nodeType="with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additive="base">
                                        <p:cTn id="149" dur="500" fill="hold"/>
                                        <p:tgtEl>
                                          <p:spTgt spid="50"/>
                                        </p:tgtEl>
                                        <p:attrNameLst>
                                          <p:attrName>ppt_x</p:attrName>
                                        </p:attrNameLst>
                                      </p:cBhvr>
                                      <p:tavLst>
                                        <p:tav tm="0">
                                          <p:val>
                                            <p:strVal val="#ppt_x"/>
                                          </p:val>
                                        </p:tav>
                                        <p:tav tm="100000">
                                          <p:val>
                                            <p:strVal val="#ppt_x"/>
                                          </p:val>
                                        </p:tav>
                                      </p:tavLst>
                                    </p:anim>
                                    <p:anim calcmode="lin" valueType="num">
                                      <p:cBhvr additive="base">
                                        <p:cTn id="150"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2" fill="hold" grpId="0" nodeType="click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35"/>
                                        </p:tgtEl>
                                        <p:attrNameLst>
                                          <p:attrName>style.visibility</p:attrName>
                                        </p:attrNameLst>
                                      </p:cBhvr>
                                      <p:to>
                                        <p:strVal val="visible"/>
                                      </p:to>
                                    </p:set>
                                    <p:anim calcmode="lin" valueType="num">
                                      <p:cBhvr additive="base">
                                        <p:cTn id="159" dur="500" fill="hold"/>
                                        <p:tgtEl>
                                          <p:spTgt spid="35"/>
                                        </p:tgtEl>
                                        <p:attrNameLst>
                                          <p:attrName>ppt_x</p:attrName>
                                        </p:attrNameLst>
                                      </p:cBhvr>
                                      <p:tavLst>
                                        <p:tav tm="0">
                                          <p:val>
                                            <p:strVal val="1+#ppt_w/2"/>
                                          </p:val>
                                        </p:tav>
                                        <p:tav tm="100000">
                                          <p:val>
                                            <p:strVal val="#ppt_x"/>
                                          </p:val>
                                        </p:tav>
                                      </p:tavLst>
                                    </p:anim>
                                    <p:anim calcmode="lin" valueType="num">
                                      <p:cBhvr additive="base">
                                        <p:cTn id="160" dur="500" fill="hold"/>
                                        <p:tgtEl>
                                          <p:spTgt spid="35"/>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1+#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6" fill="hold" grpId="0" nodeType="clickEffect">
                                  <p:stCondLst>
                                    <p:cond delay="0"/>
                                  </p:stCondLst>
                                  <p:childTnLst>
                                    <p:set>
                                      <p:cBhvr>
                                        <p:cTn id="168" dur="1" fill="hold">
                                          <p:stCondLst>
                                            <p:cond delay="0"/>
                                          </p:stCondLst>
                                        </p:cTn>
                                        <p:tgtEl>
                                          <p:spTgt spid="70"/>
                                        </p:tgtEl>
                                        <p:attrNameLst>
                                          <p:attrName>style.visibility</p:attrName>
                                        </p:attrNameLst>
                                      </p:cBhvr>
                                      <p:to>
                                        <p:strVal val="visible"/>
                                      </p:to>
                                    </p:set>
                                    <p:anim calcmode="lin" valueType="num">
                                      <p:cBhvr additive="base">
                                        <p:cTn id="169" dur="500" fill="hold"/>
                                        <p:tgtEl>
                                          <p:spTgt spid="70"/>
                                        </p:tgtEl>
                                        <p:attrNameLst>
                                          <p:attrName>ppt_x</p:attrName>
                                        </p:attrNameLst>
                                      </p:cBhvr>
                                      <p:tavLst>
                                        <p:tav tm="0">
                                          <p:val>
                                            <p:strVal val="1+#ppt_w/2"/>
                                          </p:val>
                                        </p:tav>
                                        <p:tav tm="100000">
                                          <p:val>
                                            <p:strVal val="#ppt_x"/>
                                          </p:val>
                                        </p:tav>
                                      </p:tavLst>
                                    </p:anim>
                                    <p:anim calcmode="lin" valueType="num">
                                      <p:cBhvr additive="base">
                                        <p:cTn id="17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4" grpId="0" animBg="1"/>
      <p:bldP spid="5" grpId="0"/>
      <p:bldP spid="6" grpId="0"/>
      <p:bldP spid="16" grpId="0"/>
      <p:bldP spid="15" grpId="0"/>
      <p:bldP spid="24" grpId="0"/>
      <p:bldP spid="31" grpId="0"/>
      <p:bldP spid="34" grpId="0" animBg="1"/>
      <p:bldP spid="35" grpId="0" animBg="1"/>
      <p:bldP spid="36" grpId="0"/>
      <p:bldP spid="37" grpId="0"/>
      <p:bldP spid="42" grpId="0"/>
      <p:bldP spid="45" grpId="0" animBg="1"/>
      <p:bldP spid="46" grpId="0" animBg="1"/>
      <p:bldP spid="47" grpId="0"/>
      <p:bldP spid="56" grpId="0"/>
      <p:bldP spid="70" grpId="0"/>
      <p:bldP spid="39" grpId="0" animBg="1"/>
      <p:bldP spid="43" grpId="0" animBg="1"/>
      <p:bldP spid="49" grpId="0"/>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p:nvPr/>
        </p:nvSpPr>
        <p:spPr bwMode="auto">
          <a:xfrm>
            <a:off x="3733802" y="2590807"/>
            <a:ext cx="1676400" cy="1676401"/>
          </a:xfrm>
          <a:prstGeom prst="ellipse">
            <a:avLst/>
          </a:prstGeom>
          <a:solidFill>
            <a:srgbClr val="FF0000">
              <a:alpha val="13000"/>
            </a:srgbClr>
          </a:solid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Freeform 4"/>
          <p:cNvSpPr/>
          <p:nvPr/>
        </p:nvSpPr>
        <p:spPr bwMode="auto">
          <a:xfrm>
            <a:off x="990604" y="31902"/>
            <a:ext cx="8133908" cy="5539563"/>
          </a:xfrm>
          <a:custGeom>
            <a:avLst/>
            <a:gdLst>
              <a:gd name="connsiteX0" fmla="*/ 4072270 w 8133907"/>
              <a:gd name="connsiteY0" fmla="*/ 0 h 5539562"/>
              <a:gd name="connsiteX1" fmla="*/ 3976577 w 8133907"/>
              <a:gd name="connsiteY1" fmla="*/ 21265 h 5539562"/>
              <a:gd name="connsiteX2" fmla="*/ 3615070 w 8133907"/>
              <a:gd name="connsiteY2" fmla="*/ 765544 h 5539562"/>
              <a:gd name="connsiteX3" fmla="*/ 3721396 w 8133907"/>
              <a:gd name="connsiteY3" fmla="*/ 925032 h 5539562"/>
              <a:gd name="connsiteX4" fmla="*/ 3636335 w 8133907"/>
              <a:gd name="connsiteY4" fmla="*/ 1073888 h 5539562"/>
              <a:gd name="connsiteX5" fmla="*/ 3009014 w 8133907"/>
              <a:gd name="connsiteY5" fmla="*/ 956930 h 5539562"/>
              <a:gd name="connsiteX6" fmla="*/ 2732568 w 8133907"/>
              <a:gd name="connsiteY6" fmla="*/ 1010093 h 5539562"/>
              <a:gd name="connsiteX7" fmla="*/ 2371061 w 8133907"/>
              <a:gd name="connsiteY7" fmla="*/ 1180214 h 5539562"/>
              <a:gd name="connsiteX8" fmla="*/ 2190307 w 8133907"/>
              <a:gd name="connsiteY8" fmla="*/ 1414130 h 5539562"/>
              <a:gd name="connsiteX9" fmla="*/ 1935126 w 8133907"/>
              <a:gd name="connsiteY9" fmla="*/ 1754372 h 5539562"/>
              <a:gd name="connsiteX10" fmla="*/ 1499191 w 8133907"/>
              <a:gd name="connsiteY10" fmla="*/ 1499190 h 5539562"/>
              <a:gd name="connsiteX11" fmla="*/ 1137684 w 8133907"/>
              <a:gd name="connsiteY11" fmla="*/ 1392865 h 5539562"/>
              <a:gd name="connsiteX12" fmla="*/ 818707 w 8133907"/>
              <a:gd name="connsiteY12" fmla="*/ 1392865 h 5539562"/>
              <a:gd name="connsiteX13" fmla="*/ 552893 w 8133907"/>
              <a:gd name="connsiteY13" fmla="*/ 1467293 h 5539562"/>
              <a:gd name="connsiteX14" fmla="*/ 297712 w 8133907"/>
              <a:gd name="connsiteY14" fmla="*/ 1658679 h 5539562"/>
              <a:gd name="connsiteX15" fmla="*/ 95693 w 8133907"/>
              <a:gd name="connsiteY15" fmla="*/ 1945758 h 5539562"/>
              <a:gd name="connsiteX16" fmla="*/ 0 w 8133907"/>
              <a:gd name="connsiteY16" fmla="*/ 2275367 h 5539562"/>
              <a:gd name="connsiteX17" fmla="*/ 21266 w 8133907"/>
              <a:gd name="connsiteY17" fmla="*/ 2775097 h 5539562"/>
              <a:gd name="connsiteX18" fmla="*/ 191387 w 8133907"/>
              <a:gd name="connsiteY18" fmla="*/ 3083442 h 5539562"/>
              <a:gd name="connsiteX19" fmla="*/ 393405 w 8133907"/>
              <a:gd name="connsiteY19" fmla="*/ 3274828 h 5539562"/>
              <a:gd name="connsiteX20" fmla="*/ 489098 w 8133907"/>
              <a:gd name="connsiteY20" fmla="*/ 3423683 h 5539562"/>
              <a:gd name="connsiteX21" fmla="*/ 701749 w 8133907"/>
              <a:gd name="connsiteY21" fmla="*/ 3476846 h 5539562"/>
              <a:gd name="connsiteX22" fmla="*/ 882503 w 8133907"/>
              <a:gd name="connsiteY22" fmla="*/ 3753293 h 5539562"/>
              <a:gd name="connsiteX23" fmla="*/ 1020726 w 8133907"/>
              <a:gd name="connsiteY23" fmla="*/ 3944679 h 5539562"/>
              <a:gd name="connsiteX24" fmla="*/ 1456661 w 8133907"/>
              <a:gd name="connsiteY24" fmla="*/ 4178595 h 5539562"/>
              <a:gd name="connsiteX25" fmla="*/ 1509824 w 8133907"/>
              <a:gd name="connsiteY25" fmla="*/ 4890976 h 5539562"/>
              <a:gd name="connsiteX26" fmla="*/ 1765005 w 8133907"/>
              <a:gd name="connsiteY26" fmla="*/ 5220586 h 5539562"/>
              <a:gd name="connsiteX27" fmla="*/ 2030819 w 8133907"/>
              <a:gd name="connsiteY27" fmla="*/ 5390707 h 5539562"/>
              <a:gd name="connsiteX28" fmla="*/ 2211573 w 8133907"/>
              <a:gd name="connsiteY28" fmla="*/ 5497032 h 5539562"/>
              <a:gd name="connsiteX29" fmla="*/ 2626242 w 8133907"/>
              <a:gd name="connsiteY29" fmla="*/ 5539562 h 5539562"/>
              <a:gd name="connsiteX30" fmla="*/ 3040912 w 8133907"/>
              <a:gd name="connsiteY30" fmla="*/ 5433237 h 5539562"/>
              <a:gd name="connsiteX31" fmla="*/ 3423684 w 8133907"/>
              <a:gd name="connsiteY31" fmla="*/ 5146158 h 5539562"/>
              <a:gd name="connsiteX32" fmla="*/ 3636335 w 8133907"/>
              <a:gd name="connsiteY32" fmla="*/ 4582632 h 5539562"/>
              <a:gd name="connsiteX33" fmla="*/ 4146698 w 8133907"/>
              <a:gd name="connsiteY33" fmla="*/ 4327451 h 5539562"/>
              <a:gd name="connsiteX34" fmla="*/ 4455042 w 8133907"/>
              <a:gd name="connsiteY34" fmla="*/ 3987209 h 5539562"/>
              <a:gd name="connsiteX35" fmla="*/ 4635796 w 8133907"/>
              <a:gd name="connsiteY35" fmla="*/ 3625702 h 5539562"/>
              <a:gd name="connsiteX36" fmla="*/ 4976038 w 8133907"/>
              <a:gd name="connsiteY36" fmla="*/ 3232297 h 5539562"/>
              <a:gd name="connsiteX37" fmla="*/ 5135526 w 8133907"/>
              <a:gd name="connsiteY37" fmla="*/ 2562446 h 5539562"/>
              <a:gd name="connsiteX38" fmla="*/ 5645889 w 8133907"/>
              <a:gd name="connsiteY38" fmla="*/ 2243469 h 5539562"/>
              <a:gd name="connsiteX39" fmla="*/ 6039293 w 8133907"/>
              <a:gd name="connsiteY39" fmla="*/ 2392325 h 5539562"/>
              <a:gd name="connsiteX40" fmla="*/ 6528391 w 8133907"/>
              <a:gd name="connsiteY40" fmla="*/ 2445488 h 5539562"/>
              <a:gd name="connsiteX41" fmla="*/ 7028121 w 8133907"/>
              <a:gd name="connsiteY41" fmla="*/ 2286000 h 5539562"/>
              <a:gd name="connsiteX42" fmla="*/ 7485321 w 8133907"/>
              <a:gd name="connsiteY42" fmla="*/ 2424223 h 5539562"/>
              <a:gd name="connsiteX43" fmla="*/ 8133907 w 8133907"/>
              <a:gd name="connsiteY43" fmla="*/ 2371060 h 55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133907" h="5539562">
                <a:moveTo>
                  <a:pt x="4072270" y="0"/>
                </a:moveTo>
                <a:lnTo>
                  <a:pt x="3976577" y="21265"/>
                </a:lnTo>
                <a:lnTo>
                  <a:pt x="3615070" y="765544"/>
                </a:lnTo>
                <a:lnTo>
                  <a:pt x="3721396" y="925032"/>
                </a:lnTo>
                <a:lnTo>
                  <a:pt x="3636335" y="1073888"/>
                </a:lnTo>
                <a:lnTo>
                  <a:pt x="3009014" y="956930"/>
                </a:lnTo>
                <a:lnTo>
                  <a:pt x="2732568" y="1010093"/>
                </a:lnTo>
                <a:lnTo>
                  <a:pt x="2371061" y="1180214"/>
                </a:lnTo>
                <a:lnTo>
                  <a:pt x="2190307" y="1414130"/>
                </a:lnTo>
                <a:lnTo>
                  <a:pt x="1935126" y="1754372"/>
                </a:lnTo>
                <a:lnTo>
                  <a:pt x="1499191" y="1499190"/>
                </a:lnTo>
                <a:lnTo>
                  <a:pt x="1137684" y="1392865"/>
                </a:lnTo>
                <a:lnTo>
                  <a:pt x="818707" y="1392865"/>
                </a:lnTo>
                <a:lnTo>
                  <a:pt x="552893" y="1467293"/>
                </a:lnTo>
                <a:lnTo>
                  <a:pt x="297712" y="1658679"/>
                </a:lnTo>
                <a:lnTo>
                  <a:pt x="95693" y="1945758"/>
                </a:lnTo>
                <a:lnTo>
                  <a:pt x="0" y="2275367"/>
                </a:lnTo>
                <a:lnTo>
                  <a:pt x="21266" y="2775097"/>
                </a:lnTo>
                <a:lnTo>
                  <a:pt x="191387" y="3083442"/>
                </a:lnTo>
                <a:lnTo>
                  <a:pt x="393405" y="3274828"/>
                </a:lnTo>
                <a:lnTo>
                  <a:pt x="489098" y="3423683"/>
                </a:lnTo>
                <a:lnTo>
                  <a:pt x="701749" y="3476846"/>
                </a:lnTo>
                <a:lnTo>
                  <a:pt x="882503" y="3753293"/>
                </a:lnTo>
                <a:lnTo>
                  <a:pt x="1020726" y="3944679"/>
                </a:lnTo>
                <a:lnTo>
                  <a:pt x="1456661" y="4178595"/>
                </a:lnTo>
                <a:lnTo>
                  <a:pt x="1509824" y="4890976"/>
                </a:lnTo>
                <a:lnTo>
                  <a:pt x="1765005" y="5220586"/>
                </a:lnTo>
                <a:lnTo>
                  <a:pt x="2030819" y="5390707"/>
                </a:lnTo>
                <a:lnTo>
                  <a:pt x="2211573" y="5497032"/>
                </a:lnTo>
                <a:lnTo>
                  <a:pt x="2626242" y="5539562"/>
                </a:lnTo>
                <a:lnTo>
                  <a:pt x="3040912" y="5433237"/>
                </a:lnTo>
                <a:lnTo>
                  <a:pt x="3423684" y="5146158"/>
                </a:lnTo>
                <a:lnTo>
                  <a:pt x="3636335" y="4582632"/>
                </a:lnTo>
                <a:lnTo>
                  <a:pt x="4146698" y="4327451"/>
                </a:lnTo>
                <a:lnTo>
                  <a:pt x="4455042" y="3987209"/>
                </a:lnTo>
                <a:lnTo>
                  <a:pt x="4635796" y="3625702"/>
                </a:lnTo>
                <a:lnTo>
                  <a:pt x="4976038" y="3232297"/>
                </a:lnTo>
                <a:lnTo>
                  <a:pt x="5135526" y="2562446"/>
                </a:lnTo>
                <a:lnTo>
                  <a:pt x="5645889" y="2243469"/>
                </a:lnTo>
                <a:lnTo>
                  <a:pt x="6039293" y="2392325"/>
                </a:lnTo>
                <a:lnTo>
                  <a:pt x="6528391" y="2445488"/>
                </a:lnTo>
                <a:lnTo>
                  <a:pt x="7028121" y="2286000"/>
                </a:lnTo>
                <a:lnTo>
                  <a:pt x="7485321" y="2424223"/>
                </a:lnTo>
                <a:lnTo>
                  <a:pt x="8133907" y="2371060"/>
                </a:lnTo>
              </a:path>
            </a:pathLst>
          </a:custGeom>
          <a:noFill/>
          <a:ln w="57150">
            <a:solidFill>
              <a:srgbClr val="0000FF"/>
            </a:solidFill>
            <a:prstDash val="lgDash"/>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618606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bwMode="auto">
          <a:xfrm>
            <a:off x="1" y="5410200"/>
            <a:ext cx="6019799" cy="761999"/>
          </a:xfrm>
          <a:prstGeom prst="ellipse">
            <a:avLst/>
          </a:prstGeom>
          <a:solidFill>
            <a:srgbClr val="EEE412">
              <a:alpha val="40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Can 2"/>
          <p:cNvSpPr/>
          <p:nvPr/>
        </p:nvSpPr>
        <p:spPr bwMode="auto">
          <a:xfrm>
            <a:off x="1" y="1981205"/>
            <a:ext cx="6095999" cy="4114795"/>
          </a:xfrm>
          <a:prstGeom prst="can">
            <a:avLst/>
          </a:prstGeom>
          <a:solidFill>
            <a:srgbClr val="00FF00">
              <a:alpha val="32000"/>
            </a:srgbClr>
          </a:solidFill>
          <a:ln>
            <a:solidFill>
              <a:srgbClr val="92D05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Can 3"/>
          <p:cNvSpPr/>
          <p:nvPr/>
        </p:nvSpPr>
        <p:spPr bwMode="auto">
          <a:xfrm>
            <a:off x="1" y="1219205"/>
            <a:ext cx="6095999" cy="1828799"/>
          </a:xfrm>
          <a:prstGeom prst="can">
            <a:avLst/>
          </a:prstGeom>
          <a:solidFill>
            <a:srgbClr val="0000FF">
              <a:alpha val="20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Can 4"/>
          <p:cNvSpPr/>
          <p:nvPr/>
        </p:nvSpPr>
        <p:spPr bwMode="auto">
          <a:xfrm>
            <a:off x="1" y="304800"/>
            <a:ext cx="6095999" cy="1676399"/>
          </a:xfrm>
          <a:prstGeom prst="can">
            <a:avLst/>
          </a:prstGeom>
          <a:solidFill>
            <a:srgbClr val="FF0000">
              <a:alpha val="26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 xmlns:p14="http://schemas.microsoft.com/office/powerpoint/2010/main" val="2843183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cxnSp>
        <p:nvCxnSpPr>
          <p:cNvPr id="8" name="Straight Connector 7"/>
          <p:cNvCxnSpPr/>
          <p:nvPr/>
        </p:nvCxnSpPr>
        <p:spPr>
          <a:xfrm>
            <a:off x="2133600" y="1981203"/>
            <a:ext cx="4572000" cy="4572001"/>
          </a:xfrm>
          <a:prstGeom prst="line">
            <a:avLst/>
          </a:prstGeom>
          <a:ln w="28575">
            <a:solidFill>
              <a:srgbClr val="00FF00"/>
            </a:solidFill>
            <a:prstDash val="lgDash"/>
          </a:ln>
        </p:spPr>
        <p:style>
          <a:lnRef idx="1">
            <a:schemeClr val="accent1"/>
          </a:lnRef>
          <a:fillRef idx="0">
            <a:schemeClr val="accent1"/>
          </a:fillRef>
          <a:effectRef idx="0">
            <a:schemeClr val="accent1"/>
          </a:effectRef>
          <a:fontRef idx="minor">
            <a:schemeClr val="tx1"/>
          </a:fontRef>
        </p:style>
      </p:cxnSp>
      <p:sp>
        <p:nvSpPr>
          <p:cNvPr id="3" name="Freeform 2"/>
          <p:cNvSpPr/>
          <p:nvPr/>
        </p:nvSpPr>
        <p:spPr bwMode="auto">
          <a:xfrm>
            <a:off x="1562989" y="1594889"/>
            <a:ext cx="5507666" cy="5401339"/>
          </a:xfrm>
          <a:custGeom>
            <a:avLst/>
            <a:gdLst>
              <a:gd name="connsiteX0" fmla="*/ 914400 w 5507665"/>
              <a:gd name="connsiteY0" fmla="*/ 0 h 5401339"/>
              <a:gd name="connsiteX1" fmla="*/ 5507665 w 5507665"/>
              <a:gd name="connsiteY1" fmla="*/ 4593265 h 5401339"/>
              <a:gd name="connsiteX2" fmla="*/ 4572000 w 5507665"/>
              <a:gd name="connsiteY2" fmla="*/ 5401339 h 5401339"/>
              <a:gd name="connsiteX3" fmla="*/ 0 w 5507665"/>
              <a:gd name="connsiteY3" fmla="*/ 839972 h 5401339"/>
              <a:gd name="connsiteX4" fmla="*/ 914400 w 5507665"/>
              <a:gd name="connsiteY4" fmla="*/ 0 h 5401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665" h="5401339">
                <a:moveTo>
                  <a:pt x="914400" y="0"/>
                </a:moveTo>
                <a:lnTo>
                  <a:pt x="5507665" y="4593265"/>
                </a:lnTo>
                <a:lnTo>
                  <a:pt x="4572000" y="5401339"/>
                </a:lnTo>
                <a:lnTo>
                  <a:pt x="0" y="839972"/>
                </a:lnTo>
                <a:lnTo>
                  <a:pt x="914400" y="0"/>
                </a:lnTo>
                <a:close/>
              </a:path>
            </a:pathLst>
          </a:custGeom>
          <a:noFill/>
          <a:ln w="38100">
            <a:solidFill>
              <a:srgbClr val="FFFF00"/>
            </a:solidFill>
            <a:prstDash val="lgDash"/>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5-Point Star 4"/>
          <p:cNvSpPr/>
          <p:nvPr/>
        </p:nvSpPr>
        <p:spPr bwMode="auto">
          <a:xfrm>
            <a:off x="4316824" y="4114807"/>
            <a:ext cx="178981" cy="228601"/>
          </a:xfrm>
          <a:prstGeom prst="star5">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5-Point Star 5"/>
          <p:cNvSpPr/>
          <p:nvPr/>
        </p:nvSpPr>
        <p:spPr bwMode="auto">
          <a:xfrm>
            <a:off x="3581404" y="3429004"/>
            <a:ext cx="228601" cy="228601"/>
          </a:xfrm>
          <a:prstGeom prst="star5">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3" name="Straight Connector 12"/>
          <p:cNvCxnSpPr/>
          <p:nvPr/>
        </p:nvCxnSpPr>
        <p:spPr>
          <a:xfrm flipH="1">
            <a:off x="5181605" y="5181607"/>
            <a:ext cx="838201" cy="838199"/>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05401" y="457200"/>
            <a:ext cx="3352800" cy="369332"/>
          </a:xfrm>
          <a:prstGeom prst="rect">
            <a:avLst/>
          </a:prstGeom>
          <a:solidFill>
            <a:schemeClr val="tx1"/>
          </a:solidFill>
        </p:spPr>
        <p:txBody>
          <a:bodyPr wrap="square" rtlCol="0">
            <a:spAutoFit/>
          </a:bodyPr>
          <a:lstStyle/>
          <a:p>
            <a:pPr algn="ctr"/>
            <a:r>
              <a:rPr lang="en-US" dirty="0" smtClean="0">
                <a:solidFill>
                  <a:srgbClr val="000000"/>
                </a:solidFill>
              </a:rPr>
              <a:t>Thunderbird Aerobatic Box</a:t>
            </a:r>
            <a:endParaRPr lang="en-US" dirty="0">
              <a:solidFill>
                <a:srgbClr val="000000"/>
              </a:solidFill>
            </a:endParaRPr>
          </a:p>
        </p:txBody>
      </p:sp>
      <p:sp>
        <p:nvSpPr>
          <p:cNvPr id="9" name="TextBox 8"/>
          <p:cNvSpPr txBox="1"/>
          <p:nvPr/>
        </p:nvSpPr>
        <p:spPr>
          <a:xfrm>
            <a:off x="228602" y="152400"/>
            <a:ext cx="1371600" cy="369332"/>
          </a:xfrm>
          <a:prstGeom prst="rect">
            <a:avLst/>
          </a:prstGeom>
          <a:solidFill>
            <a:schemeClr val="tx1"/>
          </a:solidFill>
        </p:spPr>
        <p:txBody>
          <a:bodyPr wrap="square" rtlCol="0">
            <a:spAutoFit/>
          </a:bodyPr>
          <a:lstStyle/>
          <a:p>
            <a:r>
              <a:rPr lang="en-US" dirty="0" smtClean="0">
                <a:solidFill>
                  <a:srgbClr val="000000"/>
                </a:solidFill>
              </a:rPr>
              <a:t>Not to Scale</a:t>
            </a:r>
            <a:endParaRPr lang="en-US" dirty="0">
              <a:solidFill>
                <a:srgbClr val="000000"/>
              </a:solidFill>
            </a:endParaRPr>
          </a:p>
        </p:txBody>
      </p:sp>
    </p:spTree>
    <p:extLst>
      <p:ext uri="{BB962C8B-B14F-4D97-AF65-F5344CB8AC3E}">
        <p14:creationId xmlns="" xmlns:p14="http://schemas.microsoft.com/office/powerpoint/2010/main" val="248188509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2743205" y="3124206"/>
            <a:ext cx="228601" cy="1676401"/>
          </a:xfrm>
          <a:prstGeom prst="rect">
            <a:avLst/>
          </a:prstGeom>
          <a:pattFill prst="pct20">
            <a:fgClr>
              <a:srgbClr val="FF0000"/>
            </a:fgClr>
            <a:bgClr>
              <a:schemeClr val="tx1"/>
            </a:bgClr>
          </a:patt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TextBox 2"/>
          <p:cNvSpPr txBox="1"/>
          <p:nvPr/>
        </p:nvSpPr>
        <p:spPr>
          <a:xfrm rot="5400000">
            <a:off x="2775471" y="3593073"/>
            <a:ext cx="761999" cy="369332"/>
          </a:xfrm>
          <a:prstGeom prst="rect">
            <a:avLst/>
          </a:prstGeom>
          <a:noFill/>
        </p:spPr>
        <p:txBody>
          <a:bodyPr wrap="square" rtlCol="0">
            <a:spAutoFit/>
          </a:bodyPr>
          <a:lstStyle/>
          <a:p>
            <a:r>
              <a:rPr lang="en-US" dirty="0" smtClean="0">
                <a:solidFill>
                  <a:srgbClr val="000000"/>
                </a:solidFill>
              </a:rPr>
              <a:t>3500’</a:t>
            </a:r>
            <a:endParaRPr lang="en-US" dirty="0">
              <a:solidFill>
                <a:srgbClr val="000000"/>
              </a:solidFill>
            </a:endParaRPr>
          </a:p>
        </p:txBody>
      </p:sp>
      <p:cxnSp>
        <p:nvCxnSpPr>
          <p:cNvPr id="11" name="Elbow Connector 10"/>
          <p:cNvCxnSpPr/>
          <p:nvPr/>
        </p:nvCxnSpPr>
        <p:spPr>
          <a:xfrm>
            <a:off x="2971801" y="5257807"/>
            <a:ext cx="826532" cy="685799"/>
          </a:xfrm>
          <a:prstGeom prst="bentConnector3">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6553201" y="5105405"/>
            <a:ext cx="826532" cy="685799"/>
          </a:xfrm>
          <a:prstGeom prst="bentConnector3">
            <a:avLst/>
          </a:prstGeom>
          <a:ln w="38100">
            <a:solidFill>
              <a:srgbClr val="00FF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14604" y="5726669"/>
            <a:ext cx="838201" cy="369332"/>
          </a:xfrm>
          <a:prstGeom prst="rect">
            <a:avLst/>
          </a:prstGeom>
          <a:noFill/>
        </p:spPr>
        <p:txBody>
          <a:bodyPr wrap="square" rtlCol="0">
            <a:spAutoFit/>
          </a:bodyPr>
          <a:lstStyle/>
          <a:p>
            <a:r>
              <a:rPr lang="en-US" b="1" i="1" dirty="0" smtClean="0">
                <a:solidFill>
                  <a:srgbClr val="000000"/>
                </a:solidFill>
                <a:effectLst>
                  <a:outerShdw blurRad="38100" dist="38100" dir="2700000" algn="tl">
                    <a:srgbClr val="000000">
                      <a:alpha val="43137"/>
                    </a:srgbClr>
                  </a:outerShdw>
                </a:effectLst>
              </a:rPr>
              <a:t>1500’</a:t>
            </a:r>
            <a:endParaRPr lang="en-US" b="1" i="1" dirty="0">
              <a:solidFill>
                <a:srgbClr val="000000"/>
              </a:solidFill>
              <a:effectLst>
                <a:outerShdw blurRad="38100" dist="38100" dir="2700000" algn="tl">
                  <a:srgbClr val="000000">
                    <a:alpha val="43137"/>
                  </a:srgbClr>
                </a:outerShdw>
              </a:effectLst>
            </a:endParaRPr>
          </a:p>
        </p:txBody>
      </p:sp>
      <p:sp>
        <p:nvSpPr>
          <p:cNvPr id="16" name="TextBox 15"/>
          <p:cNvSpPr txBox="1"/>
          <p:nvPr/>
        </p:nvSpPr>
        <p:spPr>
          <a:xfrm>
            <a:off x="6966470" y="5726669"/>
            <a:ext cx="838201" cy="369332"/>
          </a:xfrm>
          <a:prstGeom prst="rect">
            <a:avLst/>
          </a:prstGeom>
          <a:noFill/>
        </p:spPr>
        <p:txBody>
          <a:bodyPr wrap="square" rtlCol="0">
            <a:spAutoFit/>
          </a:bodyPr>
          <a:lstStyle/>
          <a:p>
            <a:r>
              <a:rPr lang="en-US" b="1" i="1" dirty="0" smtClean="0">
                <a:solidFill>
                  <a:srgbClr val="000000"/>
                </a:solidFill>
                <a:effectLst>
                  <a:outerShdw blurRad="38100" dist="38100" dir="2700000" algn="tl">
                    <a:srgbClr val="000000">
                      <a:alpha val="43137"/>
                    </a:srgbClr>
                  </a:outerShdw>
                </a:effectLst>
              </a:rPr>
              <a:t>1500’</a:t>
            </a:r>
            <a:endParaRPr lang="en-US" b="1" i="1" dirty="0">
              <a:solidFill>
                <a:srgbClr val="000000"/>
              </a:solidFill>
              <a:effectLst>
                <a:outerShdw blurRad="38100" dist="38100" dir="2700000" algn="tl">
                  <a:srgbClr val="000000">
                    <a:alpha val="43137"/>
                  </a:srgbClr>
                </a:outerShdw>
              </a:effectLst>
            </a:endParaRPr>
          </a:p>
        </p:txBody>
      </p:sp>
      <p:sp>
        <p:nvSpPr>
          <p:cNvPr id="17" name="Freeform 16"/>
          <p:cNvSpPr/>
          <p:nvPr/>
        </p:nvSpPr>
        <p:spPr bwMode="auto">
          <a:xfrm>
            <a:off x="2006226" y="2893330"/>
            <a:ext cx="1624084" cy="2647667"/>
          </a:xfrm>
          <a:custGeom>
            <a:avLst/>
            <a:gdLst>
              <a:gd name="connsiteX0" fmla="*/ 0 w 1624083"/>
              <a:gd name="connsiteY0" fmla="*/ 0 h 2647666"/>
              <a:gd name="connsiteX1" fmla="*/ 532263 w 1624083"/>
              <a:gd name="connsiteY1" fmla="*/ 354842 h 2647666"/>
              <a:gd name="connsiteX2" fmla="*/ 518615 w 1624083"/>
              <a:gd name="connsiteY2" fmla="*/ 2361063 h 2647666"/>
              <a:gd name="connsiteX3" fmla="*/ 504967 w 1624083"/>
              <a:gd name="connsiteY3" fmla="*/ 2333768 h 2647666"/>
              <a:gd name="connsiteX4" fmla="*/ 504967 w 1624083"/>
              <a:gd name="connsiteY4" fmla="*/ 2647666 h 2647666"/>
              <a:gd name="connsiteX5" fmla="*/ 1624083 w 1624083"/>
              <a:gd name="connsiteY5" fmla="*/ 2620371 h 264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083" h="2647666">
                <a:moveTo>
                  <a:pt x="0" y="0"/>
                </a:moveTo>
                <a:lnTo>
                  <a:pt x="532263" y="354842"/>
                </a:lnTo>
                <a:cubicBezTo>
                  <a:pt x="527714" y="1023582"/>
                  <a:pt x="523164" y="1692323"/>
                  <a:pt x="518615" y="2361063"/>
                </a:cubicBezTo>
                <a:lnTo>
                  <a:pt x="504967" y="2333768"/>
                </a:lnTo>
                <a:lnTo>
                  <a:pt x="504967" y="2647666"/>
                </a:lnTo>
                <a:lnTo>
                  <a:pt x="1624083" y="2620371"/>
                </a:lnTo>
              </a:path>
            </a:pathLst>
          </a:custGeom>
          <a:noFill/>
          <a:ln w="28575">
            <a:solidFill>
              <a:srgbClr val="FF0000"/>
            </a:solidFill>
            <a:prstDash val="dash"/>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18" name="Freeform 17"/>
          <p:cNvSpPr/>
          <p:nvPr/>
        </p:nvSpPr>
        <p:spPr bwMode="auto">
          <a:xfrm>
            <a:off x="2552140" y="4367287"/>
            <a:ext cx="313899" cy="300251"/>
          </a:xfrm>
          <a:custGeom>
            <a:avLst/>
            <a:gdLst>
              <a:gd name="connsiteX0" fmla="*/ 0 w 313899"/>
              <a:gd name="connsiteY0" fmla="*/ 163773 h 300250"/>
              <a:gd name="connsiteX1" fmla="*/ 313899 w 313899"/>
              <a:gd name="connsiteY1" fmla="*/ 300250 h 300250"/>
              <a:gd name="connsiteX2" fmla="*/ 313899 w 313899"/>
              <a:gd name="connsiteY2" fmla="*/ 0 h 300250"/>
            </a:gdLst>
            <a:ahLst/>
            <a:cxnLst>
              <a:cxn ang="0">
                <a:pos x="connsiteX0" y="connsiteY0"/>
              </a:cxn>
              <a:cxn ang="0">
                <a:pos x="connsiteX1" y="connsiteY1"/>
              </a:cxn>
              <a:cxn ang="0">
                <a:pos x="connsiteX2" y="connsiteY2"/>
              </a:cxn>
            </a:cxnLst>
            <a:rect l="l" t="t" r="r" b="b"/>
            <a:pathLst>
              <a:path w="313899" h="300250">
                <a:moveTo>
                  <a:pt x="0" y="163773"/>
                </a:moveTo>
                <a:lnTo>
                  <a:pt x="313899" y="300250"/>
                </a:lnTo>
                <a:lnTo>
                  <a:pt x="313899" y="0"/>
                </a:lnTo>
              </a:path>
            </a:pathLst>
          </a:cu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19" name="Freeform 18"/>
          <p:cNvSpPr/>
          <p:nvPr/>
        </p:nvSpPr>
        <p:spPr bwMode="auto">
          <a:xfrm>
            <a:off x="2934270" y="4585654"/>
            <a:ext cx="1037230" cy="805219"/>
          </a:xfrm>
          <a:custGeom>
            <a:avLst/>
            <a:gdLst>
              <a:gd name="connsiteX0" fmla="*/ 0 w 1037230"/>
              <a:gd name="connsiteY0" fmla="*/ 109182 h 805218"/>
              <a:gd name="connsiteX1" fmla="*/ 559558 w 1037230"/>
              <a:gd name="connsiteY1" fmla="*/ 13648 h 805218"/>
              <a:gd name="connsiteX2" fmla="*/ 655092 w 1037230"/>
              <a:gd name="connsiteY2" fmla="*/ 0 h 805218"/>
              <a:gd name="connsiteX3" fmla="*/ 1037230 w 1037230"/>
              <a:gd name="connsiteY3" fmla="*/ 232012 h 805218"/>
              <a:gd name="connsiteX4" fmla="*/ 1037230 w 1037230"/>
              <a:gd name="connsiteY4" fmla="*/ 805218 h 805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30" h="805218">
                <a:moveTo>
                  <a:pt x="0" y="109182"/>
                </a:moveTo>
                <a:lnTo>
                  <a:pt x="559558" y="13648"/>
                </a:lnTo>
                <a:lnTo>
                  <a:pt x="655092" y="0"/>
                </a:lnTo>
                <a:lnTo>
                  <a:pt x="1037230" y="232012"/>
                </a:lnTo>
                <a:lnTo>
                  <a:pt x="1037230" y="805218"/>
                </a:lnTo>
              </a:path>
            </a:pathLst>
          </a:cu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
        <p:nvSpPr>
          <p:cNvPr id="20" name="TextBox 19"/>
          <p:cNvSpPr txBox="1"/>
          <p:nvPr/>
        </p:nvSpPr>
        <p:spPr>
          <a:xfrm rot="5400000">
            <a:off x="2599333" y="3707371"/>
            <a:ext cx="533403" cy="369332"/>
          </a:xfrm>
          <a:prstGeom prst="rect">
            <a:avLst/>
          </a:prstGeom>
          <a:noFill/>
        </p:spPr>
        <p:txBody>
          <a:bodyPr wrap="square" rtlCol="0">
            <a:spAutoFit/>
          </a:bodyPr>
          <a:lstStyle/>
          <a:p>
            <a:r>
              <a:rPr lang="en-US" b="1" dirty="0" smtClean="0">
                <a:solidFill>
                  <a:srgbClr val="000000"/>
                </a:solidFill>
                <a:effectLst>
                  <a:outerShdw blurRad="38100" dist="38100" dir="2700000" algn="tl">
                    <a:srgbClr val="000000">
                      <a:alpha val="43137"/>
                    </a:srgbClr>
                  </a:outerShdw>
                </a:effectLst>
              </a:rPr>
              <a:t>M</a:t>
            </a:r>
            <a:endParaRPr lang="en-US" b="1" dirty="0">
              <a:solidFill>
                <a:srgbClr val="000000"/>
              </a:solidFill>
              <a:effectLst>
                <a:outerShdw blurRad="38100" dist="38100" dir="2700000" algn="tl">
                  <a:srgbClr val="000000">
                    <a:alpha val="43137"/>
                  </a:srgbClr>
                </a:outerShdw>
              </a:effectLst>
            </a:endParaRPr>
          </a:p>
        </p:txBody>
      </p:sp>
      <p:sp>
        <p:nvSpPr>
          <p:cNvPr id="4" name="Freeform 3"/>
          <p:cNvSpPr/>
          <p:nvPr/>
        </p:nvSpPr>
        <p:spPr bwMode="auto">
          <a:xfrm>
            <a:off x="2538489" y="3179931"/>
            <a:ext cx="327547" cy="232012"/>
          </a:xfrm>
          <a:custGeom>
            <a:avLst/>
            <a:gdLst>
              <a:gd name="connsiteX0" fmla="*/ 0 w 327546"/>
              <a:gd name="connsiteY0" fmla="*/ 68239 h 232012"/>
              <a:gd name="connsiteX1" fmla="*/ 136477 w 327546"/>
              <a:gd name="connsiteY1" fmla="*/ 0 h 232012"/>
              <a:gd name="connsiteX2" fmla="*/ 313898 w 327546"/>
              <a:gd name="connsiteY2" fmla="*/ 27296 h 232012"/>
              <a:gd name="connsiteX3" fmla="*/ 327546 w 327546"/>
              <a:gd name="connsiteY3" fmla="*/ 232012 h 232012"/>
            </a:gdLst>
            <a:ahLst/>
            <a:cxnLst>
              <a:cxn ang="0">
                <a:pos x="connsiteX0" y="connsiteY0"/>
              </a:cxn>
              <a:cxn ang="0">
                <a:pos x="connsiteX1" y="connsiteY1"/>
              </a:cxn>
              <a:cxn ang="0">
                <a:pos x="connsiteX2" y="connsiteY2"/>
              </a:cxn>
              <a:cxn ang="0">
                <a:pos x="connsiteX3" y="connsiteY3"/>
              </a:cxn>
            </a:cxnLst>
            <a:rect l="l" t="t" r="r" b="b"/>
            <a:pathLst>
              <a:path w="327546" h="232012">
                <a:moveTo>
                  <a:pt x="0" y="68239"/>
                </a:moveTo>
                <a:lnTo>
                  <a:pt x="136477" y="0"/>
                </a:lnTo>
                <a:lnTo>
                  <a:pt x="313898" y="27296"/>
                </a:lnTo>
                <a:lnTo>
                  <a:pt x="327546" y="232012"/>
                </a:lnTo>
              </a:path>
            </a:pathLst>
          </a:custGeom>
          <a:noFill/>
          <a:ln w="28575">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 xmlns:p14="http://schemas.microsoft.com/office/powerpoint/2010/main" val="846954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repeatCount="indefinite"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2000"/>
                                        <p:tgtEl>
                                          <p:spTgt spid="17"/>
                                        </p:tgtEl>
                                      </p:cBhvr>
                                    </p:animEffect>
                                  </p:childTnLst>
                                </p:cTn>
                              </p:par>
                              <p:par>
                                <p:cTn id="13" presetID="22" presetClass="entr" presetSubtype="8" repeatCount="indefinite"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2000"/>
                                        <p:tgtEl>
                                          <p:spTgt spid="18"/>
                                        </p:tgtEl>
                                      </p:cBhvr>
                                    </p:animEffect>
                                  </p:childTnLst>
                                </p:cTn>
                              </p:par>
                              <p:par>
                                <p:cTn id="16" presetID="22" presetClass="entr" presetSubtype="8" repeatCount="indefinite"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2000"/>
                                        <p:tgtEl>
                                          <p:spTgt spid="19"/>
                                        </p:tgtEl>
                                      </p:cBhvr>
                                    </p:animEffect>
                                  </p:childTnLst>
                                </p:cTn>
                              </p:par>
                              <p:par>
                                <p:cTn id="19" presetID="22" presetClass="entr" presetSubtype="8" repeatCount="indefinite"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686800" cy="4648200"/>
          </a:xfrm>
        </p:spPr>
        <p:txBody>
          <a:bodyPr>
            <a:normAutofit/>
          </a:bodyPr>
          <a:lstStyle/>
          <a:p>
            <a:r>
              <a:rPr lang="en-US" sz="2800" dirty="0" smtClean="0"/>
              <a:t>Be at your Aircraft at least (2) acts ahead of your act</a:t>
            </a:r>
          </a:p>
          <a:p>
            <a:r>
              <a:rPr lang="en-US" sz="2800" dirty="0" smtClean="0"/>
              <a:t>Follow the </a:t>
            </a:r>
            <a:r>
              <a:rPr lang="en-US" sz="2800" b="1" i="1" u="sng" dirty="0" smtClean="0">
                <a:effectLst>
                  <a:outerShdw blurRad="38100" dist="38100" dir="2700000" algn="tl">
                    <a:srgbClr val="000000">
                      <a:alpha val="43137"/>
                    </a:srgbClr>
                  </a:outerShdw>
                </a:effectLst>
              </a:rPr>
              <a:t>SCHEDULE</a:t>
            </a:r>
            <a:r>
              <a:rPr lang="en-US" sz="2800" dirty="0" smtClean="0"/>
              <a:t> not the timeline, the timeline is only a guide</a:t>
            </a:r>
          </a:p>
          <a:p>
            <a:r>
              <a:rPr lang="en-US" sz="2800" dirty="0" smtClean="0"/>
              <a:t>If you need Smoke Oil/Fuel, coordinate with the Ground Ops (Buck) ASAP, after the briefing is a good time to top off</a:t>
            </a:r>
          </a:p>
          <a:p>
            <a:r>
              <a:rPr lang="en-US" sz="2800" dirty="0" smtClean="0"/>
              <a:t>If you are not getting what you need, call the </a:t>
            </a:r>
            <a:r>
              <a:rPr lang="en-US" sz="2800" dirty="0" err="1" smtClean="0"/>
              <a:t>AirBoss</a:t>
            </a:r>
            <a:r>
              <a:rPr lang="en-US" sz="2800" dirty="0" smtClean="0"/>
              <a:t> </a:t>
            </a:r>
          </a:p>
          <a:p>
            <a:r>
              <a:rPr lang="en-US" sz="2800" dirty="0"/>
              <a:t>If you have a Mechanical, please advise </a:t>
            </a:r>
            <a:r>
              <a:rPr lang="en-US" sz="2800" dirty="0" smtClean="0"/>
              <a:t>ASAP</a:t>
            </a:r>
          </a:p>
          <a:p>
            <a:r>
              <a:rPr lang="en-US" sz="2800" b="1" i="1" u="sng" dirty="0" smtClean="0">
                <a:solidFill>
                  <a:srgbClr val="FF0000"/>
                </a:solidFill>
                <a:effectLst>
                  <a:outerShdw blurRad="38100" dist="38100" dir="2700000" algn="tl">
                    <a:srgbClr val="000000">
                      <a:alpha val="43137"/>
                    </a:srgbClr>
                  </a:outerShdw>
                </a:effectLst>
              </a:rPr>
              <a:t>Essential </a:t>
            </a:r>
            <a:r>
              <a:rPr lang="en-US" sz="2800" b="1" i="1" u="sng" dirty="0">
                <a:solidFill>
                  <a:srgbClr val="FF0000"/>
                </a:solidFill>
                <a:effectLst>
                  <a:outerShdw blurRad="38100" dist="38100" dir="2700000" algn="tl">
                    <a:srgbClr val="000000">
                      <a:alpha val="43137"/>
                    </a:srgbClr>
                  </a:outerShdw>
                </a:effectLst>
              </a:rPr>
              <a:t>Personnel only in the Sterile/Restricted Area!!</a:t>
            </a:r>
          </a:p>
          <a:p>
            <a:endParaRPr lang="en-US" sz="2800" dirty="0" smtClean="0"/>
          </a:p>
          <a:p>
            <a:endParaRPr lang="en-US" sz="2800" dirty="0"/>
          </a:p>
        </p:txBody>
      </p:sp>
      <p:sp>
        <p:nvSpPr>
          <p:cNvPr id="2" name="Title 1"/>
          <p:cNvSpPr>
            <a:spLocks noGrp="1"/>
          </p:cNvSpPr>
          <p:nvPr>
            <p:ph type="title"/>
          </p:nvPr>
        </p:nvSpPr>
        <p:spPr/>
        <p:txBody>
          <a:bodyPr>
            <a:normAutofit/>
          </a:bodyPr>
          <a:lstStyle/>
          <a:p>
            <a:r>
              <a:rPr lang="en-US" dirty="0" smtClean="0"/>
              <a:t>GROUND OPERATIONS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4" y="2444453"/>
            <a:ext cx="8763001" cy="6623351"/>
          </a:xfrm>
        </p:spPr>
        <p:txBody>
          <a:bodyPr>
            <a:normAutofit/>
          </a:bodyPr>
          <a:lstStyle/>
          <a:p>
            <a:r>
              <a:rPr lang="en-US" dirty="0" smtClean="0"/>
              <a:t>Fly your Air Craft first and then advise the Air Boss ASAP of your condition</a:t>
            </a:r>
          </a:p>
          <a:p>
            <a:r>
              <a:rPr lang="en-US" dirty="0" smtClean="0"/>
              <a:t>In </a:t>
            </a:r>
            <a:r>
              <a:rPr lang="en-US" dirty="0"/>
              <a:t>Case of a Emergency, the </a:t>
            </a:r>
            <a:r>
              <a:rPr lang="en-US" dirty="0" smtClean="0"/>
              <a:t>Airport will be returned to the ATCT after the AirBoss sends out AARF and they will implement </a:t>
            </a:r>
            <a:r>
              <a:rPr lang="en-US" dirty="0"/>
              <a:t>the Airport Emergency Plan and the </a:t>
            </a:r>
            <a:r>
              <a:rPr lang="en-US" i="1" dirty="0" smtClean="0">
                <a:solidFill>
                  <a:srgbClr val="FF0000"/>
                </a:solidFill>
                <a:effectLst>
                  <a:outerShdw blurRad="38100" dist="38100" dir="2700000" algn="tl">
                    <a:srgbClr val="000000">
                      <a:alpha val="43137"/>
                    </a:srgbClr>
                  </a:outerShdw>
                </a:effectLst>
              </a:rPr>
              <a:t>“Incident Commander” </a:t>
            </a:r>
            <a:r>
              <a:rPr lang="en-US" dirty="0"/>
              <a:t>will assume </a:t>
            </a:r>
            <a:r>
              <a:rPr lang="en-US" dirty="0" smtClean="0"/>
              <a:t>control</a:t>
            </a:r>
          </a:p>
          <a:p>
            <a:r>
              <a:rPr lang="en-US" dirty="0"/>
              <a:t>If you observe a vehicle with flashing lights on the runway, </a:t>
            </a:r>
            <a:r>
              <a:rPr lang="en-US" dirty="0" smtClean="0"/>
              <a:t>or a Light Gun Signal from the Tower, </a:t>
            </a:r>
            <a:r>
              <a:rPr lang="en-US" i="1" dirty="0" smtClean="0">
                <a:solidFill>
                  <a:srgbClr val="FF0000"/>
                </a:solidFill>
                <a:effectLst>
                  <a:outerShdw blurRad="38100" dist="38100" dir="2700000" algn="tl">
                    <a:srgbClr val="000000">
                      <a:alpha val="43137"/>
                    </a:srgbClr>
                  </a:outerShdw>
                </a:effectLst>
              </a:rPr>
              <a:t>DIVERT  </a:t>
            </a:r>
          </a:p>
          <a:p>
            <a:r>
              <a:rPr lang="en-US" dirty="0" smtClean="0"/>
              <a:t>The </a:t>
            </a:r>
            <a:r>
              <a:rPr lang="en-US" dirty="0"/>
              <a:t>initial Divert/Holding Area is located behind the crowd at </a:t>
            </a:r>
            <a:r>
              <a:rPr lang="en-US" i="1" dirty="0">
                <a:solidFill>
                  <a:srgbClr val="FF0000"/>
                </a:solidFill>
                <a:effectLst>
                  <a:outerShdw blurRad="38100" dist="38100" dir="2700000" algn="tl">
                    <a:srgbClr val="000000">
                      <a:alpha val="43137"/>
                    </a:srgbClr>
                  </a:outerShdw>
                </a:effectLst>
              </a:rPr>
              <a:t>1,000 AGL</a:t>
            </a:r>
            <a:r>
              <a:rPr lang="en-US" i="1" dirty="0">
                <a:solidFill>
                  <a:srgbClr val="EEE412"/>
                </a:solidFill>
                <a:effectLst>
                  <a:outerShdw blurRad="38100" dist="38100" dir="2700000" algn="tl">
                    <a:srgbClr val="000000">
                      <a:alpha val="43137"/>
                    </a:srgbClr>
                  </a:outerShdw>
                </a:effectLst>
              </a:rPr>
              <a:t> </a:t>
            </a:r>
            <a:r>
              <a:rPr lang="en-US" dirty="0"/>
              <a:t>and await further instructions  from the Air Boss</a:t>
            </a:r>
          </a:p>
          <a:p>
            <a:endParaRPr lang="en-US" dirty="0"/>
          </a:p>
          <a:p>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EMERGENCIES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12"/>
          <p:cNvGrpSpPr>
            <a:grpSpLocks noChangeAspect="1"/>
          </p:cNvGrpSpPr>
          <p:nvPr/>
        </p:nvGrpSpPr>
        <p:grpSpPr bwMode="auto">
          <a:xfrm>
            <a:off x="-4724399" y="228608"/>
            <a:ext cx="13639801" cy="6324599"/>
            <a:chOff x="2496" y="1296"/>
            <a:chExt cx="4544" cy="1737"/>
          </a:xfrm>
        </p:grpSpPr>
        <p:sp>
          <p:nvSpPr>
            <p:cNvPr id="64520" name="AutoShape 11"/>
            <p:cNvSpPr>
              <a:spLocks noChangeAspect="1" noChangeArrowheads="1" noTextEdit="1"/>
            </p:cNvSpPr>
            <p:nvPr/>
          </p:nvSpPr>
          <p:spPr bwMode="auto">
            <a:xfrm>
              <a:off x="3107" y="1296"/>
              <a:ext cx="3933" cy="1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64521" name="Freeform 14"/>
            <p:cNvSpPr>
              <a:spLocks/>
            </p:cNvSpPr>
            <p:nvPr/>
          </p:nvSpPr>
          <p:spPr bwMode="auto">
            <a:xfrm>
              <a:off x="5611" y="2300"/>
              <a:ext cx="8" cy="235"/>
            </a:xfrm>
            <a:custGeom>
              <a:avLst/>
              <a:gdLst>
                <a:gd name="T0" fmla="*/ 1 w 16"/>
                <a:gd name="T1" fmla="*/ 0 h 470"/>
                <a:gd name="T2" fmla="*/ 0 w 16"/>
                <a:gd name="T3" fmla="*/ 0 h 470"/>
                <a:gd name="T4" fmla="*/ 0 w 16"/>
                <a:gd name="T5" fmla="*/ 1 h 470"/>
                <a:gd name="T6" fmla="*/ 1 w 16"/>
                <a:gd name="T7" fmla="*/ 1 h 470"/>
                <a:gd name="T8" fmla="*/ 1 w 16"/>
                <a:gd name="T9" fmla="*/ 0 h 470"/>
                <a:gd name="T10" fmla="*/ 1 w 16"/>
                <a:gd name="T11" fmla="*/ 0 h 470"/>
                <a:gd name="T12" fmla="*/ 0 60000 65536"/>
                <a:gd name="T13" fmla="*/ 0 60000 65536"/>
                <a:gd name="T14" fmla="*/ 0 60000 65536"/>
                <a:gd name="T15" fmla="*/ 0 60000 65536"/>
                <a:gd name="T16" fmla="*/ 0 60000 65536"/>
                <a:gd name="T17" fmla="*/ 0 60000 65536"/>
                <a:gd name="T18" fmla="*/ 0 w 16"/>
                <a:gd name="T19" fmla="*/ 0 h 470"/>
                <a:gd name="T20" fmla="*/ 16 w 16"/>
                <a:gd name="T21" fmla="*/ 470 h 470"/>
              </a:gdLst>
              <a:ahLst/>
              <a:cxnLst>
                <a:cxn ang="T12">
                  <a:pos x="T0" y="T1"/>
                </a:cxn>
                <a:cxn ang="T13">
                  <a:pos x="T2" y="T3"/>
                </a:cxn>
                <a:cxn ang="T14">
                  <a:pos x="T4" y="T5"/>
                </a:cxn>
                <a:cxn ang="T15">
                  <a:pos x="T6" y="T7"/>
                </a:cxn>
                <a:cxn ang="T16">
                  <a:pos x="T8" y="T9"/>
                </a:cxn>
                <a:cxn ang="T17">
                  <a:pos x="T10" y="T11"/>
                </a:cxn>
              </a:cxnLst>
              <a:rect l="T18" t="T19" r="T20" b="T21"/>
              <a:pathLst>
                <a:path w="16" h="470">
                  <a:moveTo>
                    <a:pt x="8" y="0"/>
                  </a:moveTo>
                  <a:lnTo>
                    <a:pt x="0" y="0"/>
                  </a:lnTo>
                  <a:lnTo>
                    <a:pt x="0" y="470"/>
                  </a:lnTo>
                  <a:lnTo>
                    <a:pt x="16" y="470"/>
                  </a:lnTo>
                  <a:lnTo>
                    <a:pt x="16" y="0"/>
                  </a:lnTo>
                  <a:lnTo>
                    <a:pt x="8"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22" name="Freeform 15"/>
            <p:cNvSpPr>
              <a:spLocks/>
            </p:cNvSpPr>
            <p:nvPr/>
          </p:nvSpPr>
          <p:spPr bwMode="auto">
            <a:xfrm>
              <a:off x="4637" y="2533"/>
              <a:ext cx="1971" cy="333"/>
            </a:xfrm>
            <a:custGeom>
              <a:avLst/>
              <a:gdLst>
                <a:gd name="T0" fmla="*/ 0 w 3943"/>
                <a:gd name="T1" fmla="*/ 1 h 666"/>
                <a:gd name="T2" fmla="*/ 0 w 3943"/>
                <a:gd name="T3" fmla="*/ 1 h 666"/>
                <a:gd name="T4" fmla="*/ 0 w 3943"/>
                <a:gd name="T5" fmla="*/ 1 h 666"/>
                <a:gd name="T6" fmla="*/ 0 w 3943"/>
                <a:gd name="T7" fmla="*/ 1 h 666"/>
                <a:gd name="T8" fmla="*/ 0 w 3943"/>
                <a:gd name="T9" fmla="*/ 1 h 666"/>
                <a:gd name="T10" fmla="*/ 0 w 3943"/>
                <a:gd name="T11" fmla="*/ 1 h 666"/>
                <a:gd name="T12" fmla="*/ 0 w 3943"/>
                <a:gd name="T13" fmla="*/ 1 h 666"/>
                <a:gd name="T14" fmla="*/ 0 w 3943"/>
                <a:gd name="T15" fmla="*/ 1 h 666"/>
                <a:gd name="T16" fmla="*/ 0 w 3943"/>
                <a:gd name="T17" fmla="*/ 1 h 666"/>
                <a:gd name="T18" fmla="*/ 0 w 3943"/>
                <a:gd name="T19" fmla="*/ 1 h 666"/>
                <a:gd name="T20" fmla="*/ 0 w 3943"/>
                <a:gd name="T21" fmla="*/ 1 h 666"/>
                <a:gd name="T22" fmla="*/ 0 w 3943"/>
                <a:gd name="T23" fmla="*/ 1 h 666"/>
                <a:gd name="T24" fmla="*/ 0 w 3943"/>
                <a:gd name="T25" fmla="*/ 1 h 666"/>
                <a:gd name="T26" fmla="*/ 0 w 3943"/>
                <a:gd name="T27" fmla="*/ 1 h 666"/>
                <a:gd name="T28" fmla="*/ 0 w 3943"/>
                <a:gd name="T29" fmla="*/ 1 h 666"/>
                <a:gd name="T30" fmla="*/ 0 w 3943"/>
                <a:gd name="T31" fmla="*/ 1 h 666"/>
                <a:gd name="T32" fmla="*/ 0 w 3943"/>
                <a:gd name="T33" fmla="*/ 0 h 666"/>
                <a:gd name="T34" fmla="*/ 0 w 3943"/>
                <a:gd name="T35" fmla="*/ 1 h 666"/>
                <a:gd name="T36" fmla="*/ 0 w 3943"/>
                <a:gd name="T37" fmla="*/ 1 h 666"/>
                <a:gd name="T38" fmla="*/ 0 w 3943"/>
                <a:gd name="T39" fmla="*/ 1 h 666"/>
                <a:gd name="T40" fmla="*/ 0 w 3943"/>
                <a:gd name="T41" fmla="*/ 1 h 666"/>
                <a:gd name="T42" fmla="*/ 0 w 3943"/>
                <a:gd name="T43" fmla="*/ 1 h 666"/>
                <a:gd name="T44" fmla="*/ 0 w 3943"/>
                <a:gd name="T45" fmla="*/ 1 h 666"/>
                <a:gd name="T46" fmla="*/ 0 w 3943"/>
                <a:gd name="T47" fmla="*/ 1 h 666"/>
                <a:gd name="T48" fmla="*/ 0 w 3943"/>
                <a:gd name="T49" fmla="*/ 1 h 666"/>
                <a:gd name="T50" fmla="*/ 0 w 3943"/>
                <a:gd name="T51" fmla="*/ 1 h 666"/>
                <a:gd name="T52" fmla="*/ 0 w 3943"/>
                <a:gd name="T53" fmla="*/ 1 h 666"/>
                <a:gd name="T54" fmla="*/ 0 w 3943"/>
                <a:gd name="T55" fmla="*/ 1 h 666"/>
                <a:gd name="T56" fmla="*/ 0 w 3943"/>
                <a:gd name="T57" fmla="*/ 1 h 666"/>
                <a:gd name="T58" fmla="*/ 0 w 3943"/>
                <a:gd name="T59" fmla="*/ 1 h 666"/>
                <a:gd name="T60" fmla="*/ 0 w 3943"/>
                <a:gd name="T61" fmla="*/ 1 h 666"/>
                <a:gd name="T62" fmla="*/ 0 w 3943"/>
                <a:gd name="T63" fmla="*/ 1 h 666"/>
                <a:gd name="T64" fmla="*/ 0 w 3943"/>
                <a:gd name="T65" fmla="*/ 1 h 666"/>
                <a:gd name="T66" fmla="*/ 0 w 3943"/>
                <a:gd name="T67" fmla="*/ 1 h 6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43"/>
                <a:gd name="T103" fmla="*/ 0 h 666"/>
                <a:gd name="T104" fmla="*/ 3943 w 3943"/>
                <a:gd name="T105" fmla="*/ 666 h 6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43" h="666">
                  <a:moveTo>
                    <a:pt x="3758" y="666"/>
                  </a:moveTo>
                  <a:lnTo>
                    <a:pt x="3776" y="665"/>
                  </a:lnTo>
                  <a:lnTo>
                    <a:pt x="3795" y="663"/>
                  </a:lnTo>
                  <a:lnTo>
                    <a:pt x="3812" y="658"/>
                  </a:lnTo>
                  <a:lnTo>
                    <a:pt x="3829" y="652"/>
                  </a:lnTo>
                  <a:lnTo>
                    <a:pt x="3845" y="644"/>
                  </a:lnTo>
                  <a:lnTo>
                    <a:pt x="3860" y="635"/>
                  </a:lnTo>
                  <a:lnTo>
                    <a:pt x="3875" y="624"/>
                  </a:lnTo>
                  <a:lnTo>
                    <a:pt x="3889" y="612"/>
                  </a:lnTo>
                  <a:lnTo>
                    <a:pt x="3902" y="598"/>
                  </a:lnTo>
                  <a:lnTo>
                    <a:pt x="3912" y="584"/>
                  </a:lnTo>
                  <a:lnTo>
                    <a:pt x="3921" y="568"/>
                  </a:lnTo>
                  <a:lnTo>
                    <a:pt x="3929" y="552"/>
                  </a:lnTo>
                  <a:lnTo>
                    <a:pt x="3935" y="536"/>
                  </a:lnTo>
                  <a:lnTo>
                    <a:pt x="3940" y="519"/>
                  </a:lnTo>
                  <a:lnTo>
                    <a:pt x="3942" y="500"/>
                  </a:lnTo>
                  <a:lnTo>
                    <a:pt x="3943" y="482"/>
                  </a:lnTo>
                  <a:lnTo>
                    <a:pt x="3943" y="186"/>
                  </a:lnTo>
                  <a:lnTo>
                    <a:pt x="3942" y="167"/>
                  </a:lnTo>
                  <a:lnTo>
                    <a:pt x="3940" y="149"/>
                  </a:lnTo>
                  <a:lnTo>
                    <a:pt x="3935" y="132"/>
                  </a:lnTo>
                  <a:lnTo>
                    <a:pt x="3929" y="114"/>
                  </a:lnTo>
                  <a:lnTo>
                    <a:pt x="3921" y="98"/>
                  </a:lnTo>
                  <a:lnTo>
                    <a:pt x="3912" y="83"/>
                  </a:lnTo>
                  <a:lnTo>
                    <a:pt x="3902" y="68"/>
                  </a:lnTo>
                  <a:lnTo>
                    <a:pt x="3889" y="54"/>
                  </a:lnTo>
                  <a:lnTo>
                    <a:pt x="3875" y="42"/>
                  </a:lnTo>
                  <a:lnTo>
                    <a:pt x="3860" y="31"/>
                  </a:lnTo>
                  <a:lnTo>
                    <a:pt x="3845" y="22"/>
                  </a:lnTo>
                  <a:lnTo>
                    <a:pt x="3829" y="14"/>
                  </a:lnTo>
                  <a:lnTo>
                    <a:pt x="3812" y="8"/>
                  </a:lnTo>
                  <a:lnTo>
                    <a:pt x="3795" y="4"/>
                  </a:lnTo>
                  <a:lnTo>
                    <a:pt x="3776" y="1"/>
                  </a:lnTo>
                  <a:lnTo>
                    <a:pt x="3758" y="0"/>
                  </a:lnTo>
                  <a:lnTo>
                    <a:pt x="186" y="0"/>
                  </a:lnTo>
                  <a:lnTo>
                    <a:pt x="167" y="1"/>
                  </a:lnTo>
                  <a:lnTo>
                    <a:pt x="149" y="4"/>
                  </a:lnTo>
                  <a:lnTo>
                    <a:pt x="131" y="8"/>
                  </a:lnTo>
                  <a:lnTo>
                    <a:pt x="113" y="15"/>
                  </a:lnTo>
                  <a:lnTo>
                    <a:pt x="97" y="22"/>
                  </a:lnTo>
                  <a:lnTo>
                    <a:pt x="82" y="31"/>
                  </a:lnTo>
                  <a:lnTo>
                    <a:pt x="68" y="43"/>
                  </a:lnTo>
                  <a:lnTo>
                    <a:pt x="55" y="54"/>
                  </a:lnTo>
                  <a:lnTo>
                    <a:pt x="43" y="68"/>
                  </a:lnTo>
                  <a:lnTo>
                    <a:pt x="32" y="82"/>
                  </a:lnTo>
                  <a:lnTo>
                    <a:pt x="22" y="97"/>
                  </a:lnTo>
                  <a:lnTo>
                    <a:pt x="15" y="113"/>
                  </a:lnTo>
                  <a:lnTo>
                    <a:pt x="9" y="130"/>
                  </a:lnTo>
                  <a:lnTo>
                    <a:pt x="4" y="149"/>
                  </a:lnTo>
                  <a:lnTo>
                    <a:pt x="2" y="167"/>
                  </a:lnTo>
                  <a:lnTo>
                    <a:pt x="0" y="186"/>
                  </a:lnTo>
                  <a:lnTo>
                    <a:pt x="0" y="482"/>
                  </a:lnTo>
                  <a:lnTo>
                    <a:pt x="2" y="500"/>
                  </a:lnTo>
                  <a:lnTo>
                    <a:pt x="4" y="519"/>
                  </a:lnTo>
                  <a:lnTo>
                    <a:pt x="9" y="536"/>
                  </a:lnTo>
                  <a:lnTo>
                    <a:pt x="14" y="552"/>
                  </a:lnTo>
                  <a:lnTo>
                    <a:pt x="22" y="568"/>
                  </a:lnTo>
                  <a:lnTo>
                    <a:pt x="32" y="584"/>
                  </a:lnTo>
                  <a:lnTo>
                    <a:pt x="42" y="598"/>
                  </a:lnTo>
                  <a:lnTo>
                    <a:pt x="55" y="612"/>
                  </a:lnTo>
                  <a:lnTo>
                    <a:pt x="68" y="624"/>
                  </a:lnTo>
                  <a:lnTo>
                    <a:pt x="83" y="635"/>
                  </a:lnTo>
                  <a:lnTo>
                    <a:pt x="98" y="644"/>
                  </a:lnTo>
                  <a:lnTo>
                    <a:pt x="116" y="652"/>
                  </a:lnTo>
                  <a:lnTo>
                    <a:pt x="132" y="658"/>
                  </a:lnTo>
                  <a:lnTo>
                    <a:pt x="149" y="663"/>
                  </a:lnTo>
                  <a:lnTo>
                    <a:pt x="167" y="665"/>
                  </a:lnTo>
                  <a:lnTo>
                    <a:pt x="186" y="666"/>
                  </a:lnTo>
                  <a:lnTo>
                    <a:pt x="3758" y="6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23" name="Freeform 16"/>
            <p:cNvSpPr>
              <a:spLocks/>
            </p:cNvSpPr>
            <p:nvPr/>
          </p:nvSpPr>
          <p:spPr bwMode="auto">
            <a:xfrm>
              <a:off x="4649" y="2545"/>
              <a:ext cx="1947" cy="309"/>
            </a:xfrm>
            <a:custGeom>
              <a:avLst/>
              <a:gdLst>
                <a:gd name="T0" fmla="*/ 1 w 3894"/>
                <a:gd name="T1" fmla="*/ 1 h 618"/>
                <a:gd name="T2" fmla="*/ 1 w 3894"/>
                <a:gd name="T3" fmla="*/ 1 h 618"/>
                <a:gd name="T4" fmla="*/ 1 w 3894"/>
                <a:gd name="T5" fmla="*/ 1 h 618"/>
                <a:gd name="T6" fmla="*/ 1 w 3894"/>
                <a:gd name="T7" fmla="*/ 1 h 618"/>
                <a:gd name="T8" fmla="*/ 1 w 3894"/>
                <a:gd name="T9" fmla="*/ 1 h 618"/>
                <a:gd name="T10" fmla="*/ 1 w 3894"/>
                <a:gd name="T11" fmla="*/ 1 h 618"/>
                <a:gd name="T12" fmla="*/ 1 w 3894"/>
                <a:gd name="T13" fmla="*/ 1 h 618"/>
                <a:gd name="T14" fmla="*/ 1 w 3894"/>
                <a:gd name="T15" fmla="*/ 1 h 618"/>
                <a:gd name="T16" fmla="*/ 1 w 3894"/>
                <a:gd name="T17" fmla="*/ 1 h 618"/>
                <a:gd name="T18" fmla="*/ 1 w 3894"/>
                <a:gd name="T19" fmla="*/ 1 h 618"/>
                <a:gd name="T20" fmla="*/ 1 w 3894"/>
                <a:gd name="T21" fmla="*/ 1 h 618"/>
                <a:gd name="T22" fmla="*/ 1 w 3894"/>
                <a:gd name="T23" fmla="*/ 1 h 618"/>
                <a:gd name="T24" fmla="*/ 1 w 3894"/>
                <a:gd name="T25" fmla="*/ 1 h 618"/>
                <a:gd name="T26" fmla="*/ 1 w 3894"/>
                <a:gd name="T27" fmla="*/ 1 h 618"/>
                <a:gd name="T28" fmla="*/ 1 w 3894"/>
                <a:gd name="T29" fmla="*/ 1 h 618"/>
                <a:gd name="T30" fmla="*/ 1 w 3894"/>
                <a:gd name="T31" fmla="*/ 1 h 618"/>
                <a:gd name="T32" fmla="*/ 0 w 3894"/>
                <a:gd name="T33" fmla="*/ 1 h 618"/>
                <a:gd name="T34" fmla="*/ 0 w 3894"/>
                <a:gd name="T35" fmla="*/ 1 h 618"/>
                <a:gd name="T36" fmla="*/ 1 w 3894"/>
                <a:gd name="T37" fmla="*/ 1 h 618"/>
                <a:gd name="T38" fmla="*/ 1 w 3894"/>
                <a:gd name="T39" fmla="*/ 1 h 618"/>
                <a:gd name="T40" fmla="*/ 1 w 3894"/>
                <a:gd name="T41" fmla="*/ 1 h 618"/>
                <a:gd name="T42" fmla="*/ 1 w 3894"/>
                <a:gd name="T43" fmla="*/ 1 h 618"/>
                <a:gd name="T44" fmla="*/ 1 w 3894"/>
                <a:gd name="T45" fmla="*/ 1 h 618"/>
                <a:gd name="T46" fmla="*/ 1 w 3894"/>
                <a:gd name="T47" fmla="*/ 1 h 618"/>
                <a:gd name="T48" fmla="*/ 1 w 3894"/>
                <a:gd name="T49" fmla="*/ 1 h 618"/>
                <a:gd name="T50" fmla="*/ 1 w 3894"/>
                <a:gd name="T51" fmla="*/ 1 h 618"/>
                <a:gd name="T52" fmla="*/ 1 w 3894"/>
                <a:gd name="T53" fmla="*/ 1 h 618"/>
                <a:gd name="T54" fmla="*/ 1 w 3894"/>
                <a:gd name="T55" fmla="*/ 1 h 618"/>
                <a:gd name="T56" fmla="*/ 1 w 3894"/>
                <a:gd name="T57" fmla="*/ 1 h 618"/>
                <a:gd name="T58" fmla="*/ 1 w 3894"/>
                <a:gd name="T59" fmla="*/ 1 h 618"/>
                <a:gd name="T60" fmla="*/ 1 w 3894"/>
                <a:gd name="T61" fmla="*/ 1 h 618"/>
                <a:gd name="T62" fmla="*/ 1 w 3894"/>
                <a:gd name="T63" fmla="*/ 1 h 618"/>
                <a:gd name="T64" fmla="*/ 1 w 3894"/>
                <a:gd name="T65" fmla="*/ 1 h 618"/>
                <a:gd name="T66" fmla="*/ 1 w 3894"/>
                <a:gd name="T67" fmla="*/ 0 h 618"/>
                <a:gd name="T68" fmla="*/ 1 w 3894"/>
                <a:gd name="T69" fmla="*/ 0 h 618"/>
                <a:gd name="T70" fmla="*/ 1 w 3894"/>
                <a:gd name="T71" fmla="*/ 1 h 618"/>
                <a:gd name="T72" fmla="*/ 1 w 3894"/>
                <a:gd name="T73" fmla="*/ 1 h 618"/>
                <a:gd name="T74" fmla="*/ 1 w 3894"/>
                <a:gd name="T75" fmla="*/ 1 h 618"/>
                <a:gd name="T76" fmla="*/ 1 w 3894"/>
                <a:gd name="T77" fmla="*/ 1 h 618"/>
                <a:gd name="T78" fmla="*/ 1 w 3894"/>
                <a:gd name="T79" fmla="*/ 1 h 618"/>
                <a:gd name="T80" fmla="*/ 1 w 3894"/>
                <a:gd name="T81" fmla="*/ 1 h 618"/>
                <a:gd name="T82" fmla="*/ 1 w 3894"/>
                <a:gd name="T83" fmla="*/ 1 h 618"/>
                <a:gd name="T84" fmla="*/ 1 w 3894"/>
                <a:gd name="T85" fmla="*/ 1 h 618"/>
                <a:gd name="T86" fmla="*/ 1 w 3894"/>
                <a:gd name="T87" fmla="*/ 1 h 618"/>
                <a:gd name="T88" fmla="*/ 1 w 3894"/>
                <a:gd name="T89" fmla="*/ 1 h 618"/>
                <a:gd name="T90" fmla="*/ 1 w 3894"/>
                <a:gd name="T91" fmla="*/ 1 h 618"/>
                <a:gd name="T92" fmla="*/ 1 w 3894"/>
                <a:gd name="T93" fmla="*/ 1 h 618"/>
                <a:gd name="T94" fmla="*/ 1 w 3894"/>
                <a:gd name="T95" fmla="*/ 1 h 618"/>
                <a:gd name="T96" fmla="*/ 1 w 3894"/>
                <a:gd name="T97" fmla="*/ 1 h 618"/>
                <a:gd name="T98" fmla="*/ 1 w 3894"/>
                <a:gd name="T99" fmla="*/ 1 h 618"/>
                <a:gd name="T100" fmla="*/ 1 w 3894"/>
                <a:gd name="T101" fmla="*/ 1 h 618"/>
                <a:gd name="T102" fmla="*/ 1 w 3894"/>
                <a:gd name="T103" fmla="*/ 1 h 618"/>
                <a:gd name="T104" fmla="*/ 1 w 3894"/>
                <a:gd name="T105" fmla="*/ 1 h 618"/>
                <a:gd name="T106" fmla="*/ 1 w 3894"/>
                <a:gd name="T107" fmla="*/ 1 h 618"/>
                <a:gd name="T108" fmla="*/ 1 w 3894"/>
                <a:gd name="T109" fmla="*/ 1 h 618"/>
                <a:gd name="T110" fmla="*/ 1 w 3894"/>
                <a:gd name="T111" fmla="*/ 1 h 618"/>
                <a:gd name="T112" fmla="*/ 1 w 3894"/>
                <a:gd name="T113" fmla="*/ 1 h 618"/>
                <a:gd name="T114" fmla="*/ 1 w 3894"/>
                <a:gd name="T115" fmla="*/ 1 h 618"/>
                <a:gd name="T116" fmla="*/ 1 w 3894"/>
                <a:gd name="T117" fmla="*/ 1 h 618"/>
                <a:gd name="T118" fmla="*/ 1 w 3894"/>
                <a:gd name="T119" fmla="*/ 1 h 618"/>
                <a:gd name="T120" fmla="*/ 1 w 3894"/>
                <a:gd name="T121" fmla="*/ 1 h 6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94"/>
                <a:gd name="T184" fmla="*/ 0 h 618"/>
                <a:gd name="T185" fmla="*/ 3894 w 3894"/>
                <a:gd name="T186" fmla="*/ 618 h 6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94" h="618">
                  <a:moveTo>
                    <a:pt x="161" y="618"/>
                  </a:moveTo>
                  <a:lnTo>
                    <a:pt x="145" y="617"/>
                  </a:lnTo>
                  <a:lnTo>
                    <a:pt x="130" y="614"/>
                  </a:lnTo>
                  <a:lnTo>
                    <a:pt x="115" y="611"/>
                  </a:lnTo>
                  <a:lnTo>
                    <a:pt x="100" y="606"/>
                  </a:lnTo>
                  <a:lnTo>
                    <a:pt x="85" y="599"/>
                  </a:lnTo>
                  <a:lnTo>
                    <a:pt x="72" y="591"/>
                  </a:lnTo>
                  <a:lnTo>
                    <a:pt x="58" y="582"/>
                  </a:lnTo>
                  <a:lnTo>
                    <a:pt x="47" y="572"/>
                  </a:lnTo>
                  <a:lnTo>
                    <a:pt x="37" y="560"/>
                  </a:lnTo>
                  <a:lnTo>
                    <a:pt x="27" y="546"/>
                  </a:lnTo>
                  <a:lnTo>
                    <a:pt x="19" y="534"/>
                  </a:lnTo>
                  <a:lnTo>
                    <a:pt x="12" y="519"/>
                  </a:lnTo>
                  <a:lnTo>
                    <a:pt x="7" y="504"/>
                  </a:lnTo>
                  <a:lnTo>
                    <a:pt x="3" y="489"/>
                  </a:lnTo>
                  <a:lnTo>
                    <a:pt x="1" y="474"/>
                  </a:lnTo>
                  <a:lnTo>
                    <a:pt x="0" y="458"/>
                  </a:lnTo>
                  <a:lnTo>
                    <a:pt x="0" y="162"/>
                  </a:lnTo>
                  <a:lnTo>
                    <a:pt x="1" y="146"/>
                  </a:lnTo>
                  <a:lnTo>
                    <a:pt x="3" y="131"/>
                  </a:lnTo>
                  <a:lnTo>
                    <a:pt x="7" y="114"/>
                  </a:lnTo>
                  <a:lnTo>
                    <a:pt x="12" y="99"/>
                  </a:lnTo>
                  <a:lnTo>
                    <a:pt x="19" y="86"/>
                  </a:lnTo>
                  <a:lnTo>
                    <a:pt x="27" y="72"/>
                  </a:lnTo>
                  <a:lnTo>
                    <a:pt x="37" y="59"/>
                  </a:lnTo>
                  <a:lnTo>
                    <a:pt x="47" y="48"/>
                  </a:lnTo>
                  <a:lnTo>
                    <a:pt x="58" y="37"/>
                  </a:lnTo>
                  <a:lnTo>
                    <a:pt x="72" y="28"/>
                  </a:lnTo>
                  <a:lnTo>
                    <a:pt x="85" y="20"/>
                  </a:lnTo>
                  <a:lnTo>
                    <a:pt x="100" y="13"/>
                  </a:lnTo>
                  <a:lnTo>
                    <a:pt x="115" y="7"/>
                  </a:lnTo>
                  <a:lnTo>
                    <a:pt x="130" y="4"/>
                  </a:lnTo>
                  <a:lnTo>
                    <a:pt x="145" y="2"/>
                  </a:lnTo>
                  <a:lnTo>
                    <a:pt x="161" y="0"/>
                  </a:lnTo>
                  <a:lnTo>
                    <a:pt x="3733" y="0"/>
                  </a:lnTo>
                  <a:lnTo>
                    <a:pt x="3749" y="2"/>
                  </a:lnTo>
                  <a:lnTo>
                    <a:pt x="3765" y="4"/>
                  </a:lnTo>
                  <a:lnTo>
                    <a:pt x="3780" y="7"/>
                  </a:lnTo>
                  <a:lnTo>
                    <a:pt x="3795" y="13"/>
                  </a:lnTo>
                  <a:lnTo>
                    <a:pt x="3809" y="20"/>
                  </a:lnTo>
                  <a:lnTo>
                    <a:pt x="3823" y="28"/>
                  </a:lnTo>
                  <a:lnTo>
                    <a:pt x="3835" y="37"/>
                  </a:lnTo>
                  <a:lnTo>
                    <a:pt x="3847" y="48"/>
                  </a:lnTo>
                  <a:lnTo>
                    <a:pt x="3857" y="59"/>
                  </a:lnTo>
                  <a:lnTo>
                    <a:pt x="3866" y="72"/>
                  </a:lnTo>
                  <a:lnTo>
                    <a:pt x="3874" y="86"/>
                  </a:lnTo>
                  <a:lnTo>
                    <a:pt x="3881" y="99"/>
                  </a:lnTo>
                  <a:lnTo>
                    <a:pt x="3887" y="114"/>
                  </a:lnTo>
                  <a:lnTo>
                    <a:pt x="3890" y="131"/>
                  </a:lnTo>
                  <a:lnTo>
                    <a:pt x="3893" y="146"/>
                  </a:lnTo>
                  <a:lnTo>
                    <a:pt x="3894" y="162"/>
                  </a:lnTo>
                  <a:lnTo>
                    <a:pt x="3894" y="458"/>
                  </a:lnTo>
                  <a:lnTo>
                    <a:pt x="3890" y="490"/>
                  </a:lnTo>
                  <a:lnTo>
                    <a:pt x="3881" y="520"/>
                  </a:lnTo>
                  <a:lnTo>
                    <a:pt x="3866" y="548"/>
                  </a:lnTo>
                  <a:lnTo>
                    <a:pt x="3847" y="571"/>
                  </a:lnTo>
                  <a:lnTo>
                    <a:pt x="3823" y="590"/>
                  </a:lnTo>
                  <a:lnTo>
                    <a:pt x="3795" y="605"/>
                  </a:lnTo>
                  <a:lnTo>
                    <a:pt x="3765" y="614"/>
                  </a:lnTo>
                  <a:lnTo>
                    <a:pt x="3733" y="618"/>
                  </a:lnTo>
                  <a:lnTo>
                    <a:pt x="161" y="6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24" name="Freeform 17"/>
            <p:cNvSpPr>
              <a:spLocks/>
            </p:cNvSpPr>
            <p:nvPr/>
          </p:nvSpPr>
          <p:spPr bwMode="auto">
            <a:xfrm>
              <a:off x="4376" y="1870"/>
              <a:ext cx="818" cy="824"/>
            </a:xfrm>
            <a:custGeom>
              <a:avLst/>
              <a:gdLst>
                <a:gd name="T0" fmla="*/ 0 w 1636"/>
                <a:gd name="T1" fmla="*/ 0 h 1649"/>
                <a:gd name="T2" fmla="*/ 0 w 1636"/>
                <a:gd name="T3" fmla="*/ 0 h 1649"/>
                <a:gd name="T4" fmla="*/ 0 w 1636"/>
                <a:gd name="T5" fmla="*/ 0 h 1649"/>
                <a:gd name="T6" fmla="*/ 0 w 1636"/>
                <a:gd name="T7" fmla="*/ 0 h 1649"/>
                <a:gd name="T8" fmla="*/ 1 w 1636"/>
                <a:gd name="T9" fmla="*/ 0 h 1649"/>
                <a:gd name="T10" fmla="*/ 1 w 1636"/>
                <a:gd name="T11" fmla="*/ 0 h 1649"/>
                <a:gd name="T12" fmla="*/ 1 w 1636"/>
                <a:gd name="T13" fmla="*/ 0 h 1649"/>
                <a:gd name="T14" fmla="*/ 1 w 1636"/>
                <a:gd name="T15" fmla="*/ 0 h 1649"/>
                <a:gd name="T16" fmla="*/ 1 w 1636"/>
                <a:gd name="T17" fmla="*/ 0 h 1649"/>
                <a:gd name="T18" fmla="*/ 1 w 1636"/>
                <a:gd name="T19" fmla="*/ 0 h 1649"/>
                <a:gd name="T20" fmla="*/ 1 w 1636"/>
                <a:gd name="T21" fmla="*/ 0 h 1649"/>
                <a:gd name="T22" fmla="*/ 1 w 1636"/>
                <a:gd name="T23" fmla="*/ 0 h 1649"/>
                <a:gd name="T24" fmla="*/ 0 w 1636"/>
                <a:gd name="T25" fmla="*/ 0 h 16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6"/>
                <a:gd name="T40" fmla="*/ 0 h 1649"/>
                <a:gd name="T41" fmla="*/ 1636 w 1636"/>
                <a:gd name="T42" fmla="*/ 1649 h 16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6" h="1649">
                  <a:moveTo>
                    <a:pt x="0" y="0"/>
                  </a:moveTo>
                  <a:lnTo>
                    <a:pt x="0" y="13"/>
                  </a:lnTo>
                  <a:lnTo>
                    <a:pt x="0" y="1636"/>
                  </a:lnTo>
                  <a:lnTo>
                    <a:pt x="0" y="1649"/>
                  </a:lnTo>
                  <a:lnTo>
                    <a:pt x="11" y="1649"/>
                  </a:lnTo>
                  <a:lnTo>
                    <a:pt x="530" y="1649"/>
                  </a:lnTo>
                  <a:lnTo>
                    <a:pt x="530" y="1625"/>
                  </a:lnTo>
                  <a:lnTo>
                    <a:pt x="24" y="1625"/>
                  </a:lnTo>
                  <a:lnTo>
                    <a:pt x="24" y="25"/>
                  </a:lnTo>
                  <a:lnTo>
                    <a:pt x="1636" y="25"/>
                  </a:lnTo>
                  <a:lnTo>
                    <a:pt x="1636" y="0"/>
                  </a:lnTo>
                  <a:lnTo>
                    <a:pt x="11"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25" name="Freeform 18"/>
            <p:cNvSpPr>
              <a:spLocks/>
            </p:cNvSpPr>
            <p:nvPr/>
          </p:nvSpPr>
          <p:spPr bwMode="auto">
            <a:xfrm>
              <a:off x="6032" y="1870"/>
              <a:ext cx="819" cy="824"/>
            </a:xfrm>
            <a:custGeom>
              <a:avLst/>
              <a:gdLst>
                <a:gd name="T0" fmla="*/ 1 w 1637"/>
                <a:gd name="T1" fmla="*/ 0 h 1649"/>
                <a:gd name="T2" fmla="*/ 0 w 1637"/>
                <a:gd name="T3" fmla="*/ 0 h 1649"/>
                <a:gd name="T4" fmla="*/ 0 w 1637"/>
                <a:gd name="T5" fmla="*/ 0 h 1649"/>
                <a:gd name="T6" fmla="*/ 1 w 1637"/>
                <a:gd name="T7" fmla="*/ 0 h 1649"/>
                <a:gd name="T8" fmla="*/ 1 w 1637"/>
                <a:gd name="T9" fmla="*/ 0 h 1649"/>
                <a:gd name="T10" fmla="*/ 1 w 1637"/>
                <a:gd name="T11" fmla="*/ 0 h 1649"/>
                <a:gd name="T12" fmla="*/ 1 w 1637"/>
                <a:gd name="T13" fmla="*/ 0 h 1649"/>
                <a:gd name="T14" fmla="*/ 1 w 1637"/>
                <a:gd name="T15" fmla="*/ 0 h 1649"/>
                <a:gd name="T16" fmla="*/ 1 w 1637"/>
                <a:gd name="T17" fmla="*/ 0 h 1649"/>
                <a:gd name="T18" fmla="*/ 1 w 1637"/>
                <a:gd name="T19" fmla="*/ 0 h 1649"/>
                <a:gd name="T20" fmla="*/ 1 w 1637"/>
                <a:gd name="T21" fmla="*/ 0 h 1649"/>
                <a:gd name="T22" fmla="*/ 1 w 1637"/>
                <a:gd name="T23" fmla="*/ 0 h 1649"/>
                <a:gd name="T24" fmla="*/ 1 w 1637"/>
                <a:gd name="T25" fmla="*/ 0 h 16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7"/>
                <a:gd name="T40" fmla="*/ 0 h 1649"/>
                <a:gd name="T41" fmla="*/ 1637 w 1637"/>
                <a:gd name="T42" fmla="*/ 1649 h 16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7" h="1649">
                  <a:moveTo>
                    <a:pt x="1626" y="0"/>
                  </a:moveTo>
                  <a:lnTo>
                    <a:pt x="0" y="0"/>
                  </a:lnTo>
                  <a:lnTo>
                    <a:pt x="0" y="25"/>
                  </a:lnTo>
                  <a:lnTo>
                    <a:pt x="1614" y="25"/>
                  </a:lnTo>
                  <a:lnTo>
                    <a:pt x="1614" y="1625"/>
                  </a:lnTo>
                  <a:lnTo>
                    <a:pt x="1129" y="1625"/>
                  </a:lnTo>
                  <a:lnTo>
                    <a:pt x="1129" y="1649"/>
                  </a:lnTo>
                  <a:lnTo>
                    <a:pt x="1626" y="1649"/>
                  </a:lnTo>
                  <a:lnTo>
                    <a:pt x="1637" y="1649"/>
                  </a:lnTo>
                  <a:lnTo>
                    <a:pt x="1637" y="1636"/>
                  </a:lnTo>
                  <a:lnTo>
                    <a:pt x="1637" y="13"/>
                  </a:lnTo>
                  <a:lnTo>
                    <a:pt x="1637" y="0"/>
                  </a:lnTo>
                  <a:lnTo>
                    <a:pt x="162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26" name="Freeform 19"/>
            <p:cNvSpPr>
              <a:spLocks/>
            </p:cNvSpPr>
            <p:nvPr/>
          </p:nvSpPr>
          <p:spPr bwMode="auto">
            <a:xfrm>
              <a:off x="4743" y="2674"/>
              <a:ext cx="54" cy="62"/>
            </a:xfrm>
            <a:custGeom>
              <a:avLst/>
              <a:gdLst>
                <a:gd name="T0" fmla="*/ 0 w 110"/>
                <a:gd name="T1" fmla="*/ 0 h 125"/>
                <a:gd name="T2" fmla="*/ 0 w 110"/>
                <a:gd name="T3" fmla="*/ 0 h 125"/>
                <a:gd name="T4" fmla="*/ 0 w 110"/>
                <a:gd name="T5" fmla="*/ 0 h 125"/>
                <a:gd name="T6" fmla="*/ 0 w 110"/>
                <a:gd name="T7" fmla="*/ 0 h 125"/>
                <a:gd name="T8" fmla="*/ 0 w 110"/>
                <a:gd name="T9" fmla="*/ 0 h 125"/>
                <a:gd name="T10" fmla="*/ 0 w 110"/>
                <a:gd name="T11" fmla="*/ 0 h 125"/>
                <a:gd name="T12" fmla="*/ 0 w 110"/>
                <a:gd name="T13" fmla="*/ 0 h 125"/>
                <a:gd name="T14" fmla="*/ 0 w 110"/>
                <a:gd name="T15" fmla="*/ 0 h 125"/>
                <a:gd name="T16" fmla="*/ 0 w 110"/>
                <a:gd name="T17" fmla="*/ 0 h 125"/>
                <a:gd name="T18" fmla="*/ 0 w 110"/>
                <a:gd name="T19" fmla="*/ 0 h 125"/>
                <a:gd name="T20" fmla="*/ 0 w 110"/>
                <a:gd name="T21" fmla="*/ 0 h 125"/>
                <a:gd name="T22" fmla="*/ 0 w 110"/>
                <a:gd name="T23" fmla="*/ 0 h 125"/>
                <a:gd name="T24" fmla="*/ 0 w 110"/>
                <a:gd name="T25" fmla="*/ 0 h 125"/>
                <a:gd name="T26" fmla="*/ 0 w 110"/>
                <a:gd name="T27" fmla="*/ 0 h 125"/>
                <a:gd name="T28" fmla="*/ 0 w 110"/>
                <a:gd name="T29" fmla="*/ 0 h 125"/>
                <a:gd name="T30" fmla="*/ 0 w 110"/>
                <a:gd name="T31" fmla="*/ 0 h 125"/>
                <a:gd name="T32" fmla="*/ 0 w 110"/>
                <a:gd name="T33" fmla="*/ 0 h 125"/>
                <a:gd name="T34" fmla="*/ 0 w 110"/>
                <a:gd name="T35" fmla="*/ 0 h 125"/>
                <a:gd name="T36" fmla="*/ 0 w 110"/>
                <a:gd name="T37" fmla="*/ 0 h 125"/>
                <a:gd name="T38" fmla="*/ 0 w 110"/>
                <a:gd name="T39" fmla="*/ 0 h 125"/>
                <a:gd name="T40" fmla="*/ 0 w 110"/>
                <a:gd name="T41" fmla="*/ 0 h 125"/>
                <a:gd name="T42" fmla="*/ 0 w 110"/>
                <a:gd name="T43" fmla="*/ 0 h 125"/>
                <a:gd name="T44" fmla="*/ 0 w 110"/>
                <a:gd name="T45" fmla="*/ 0 h 125"/>
                <a:gd name="T46" fmla="*/ 0 w 110"/>
                <a:gd name="T47" fmla="*/ 0 h 125"/>
                <a:gd name="T48" fmla="*/ 0 w 110"/>
                <a:gd name="T49" fmla="*/ 0 h 125"/>
                <a:gd name="T50" fmla="*/ 0 w 110"/>
                <a:gd name="T51" fmla="*/ 0 h 125"/>
                <a:gd name="T52" fmla="*/ 0 w 110"/>
                <a:gd name="T53" fmla="*/ 0 h 125"/>
                <a:gd name="T54" fmla="*/ 0 w 110"/>
                <a:gd name="T55" fmla="*/ 0 h 125"/>
                <a:gd name="T56" fmla="*/ 0 w 110"/>
                <a:gd name="T57" fmla="*/ 0 h 125"/>
                <a:gd name="T58" fmla="*/ 0 w 110"/>
                <a:gd name="T59" fmla="*/ 0 h 125"/>
                <a:gd name="T60" fmla="*/ 0 w 110"/>
                <a:gd name="T61" fmla="*/ 0 h 125"/>
                <a:gd name="T62" fmla="*/ 0 w 110"/>
                <a:gd name="T63" fmla="*/ 0 h 125"/>
                <a:gd name="T64" fmla="*/ 0 w 110"/>
                <a:gd name="T65" fmla="*/ 0 h 125"/>
                <a:gd name="T66" fmla="*/ 0 w 110"/>
                <a:gd name="T67" fmla="*/ 0 h 125"/>
                <a:gd name="T68" fmla="*/ 0 w 110"/>
                <a:gd name="T69" fmla="*/ 0 h 125"/>
                <a:gd name="T70" fmla="*/ 0 w 110"/>
                <a:gd name="T71" fmla="*/ 0 h 125"/>
                <a:gd name="T72" fmla="*/ 0 w 110"/>
                <a:gd name="T73" fmla="*/ 0 h 125"/>
                <a:gd name="T74" fmla="*/ 0 w 110"/>
                <a:gd name="T75" fmla="*/ 0 h 125"/>
                <a:gd name="T76" fmla="*/ 0 w 110"/>
                <a:gd name="T77" fmla="*/ 0 h 125"/>
                <a:gd name="T78" fmla="*/ 0 w 110"/>
                <a:gd name="T79" fmla="*/ 0 h 125"/>
                <a:gd name="T80" fmla="*/ 0 w 110"/>
                <a:gd name="T81" fmla="*/ 0 h 125"/>
                <a:gd name="T82" fmla="*/ 0 w 110"/>
                <a:gd name="T83" fmla="*/ 0 h 125"/>
                <a:gd name="T84" fmla="*/ 0 w 110"/>
                <a:gd name="T85" fmla="*/ 0 h 125"/>
                <a:gd name="T86" fmla="*/ 0 w 110"/>
                <a:gd name="T87" fmla="*/ 0 h 125"/>
                <a:gd name="T88" fmla="*/ 0 w 110"/>
                <a:gd name="T89" fmla="*/ 0 h 125"/>
                <a:gd name="T90" fmla="*/ 0 w 110"/>
                <a:gd name="T91" fmla="*/ 0 h 125"/>
                <a:gd name="T92" fmla="*/ 0 w 110"/>
                <a:gd name="T93" fmla="*/ 0 h 125"/>
                <a:gd name="T94" fmla="*/ 0 w 110"/>
                <a:gd name="T95" fmla="*/ 0 h 125"/>
                <a:gd name="T96" fmla="*/ 0 w 110"/>
                <a:gd name="T97" fmla="*/ 0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5"/>
                <a:gd name="T149" fmla="*/ 110 w 110"/>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5">
                  <a:moveTo>
                    <a:pt x="110" y="39"/>
                  </a:moveTo>
                  <a:lnTo>
                    <a:pt x="109" y="30"/>
                  </a:lnTo>
                  <a:lnTo>
                    <a:pt x="106" y="22"/>
                  </a:lnTo>
                  <a:lnTo>
                    <a:pt x="102" y="16"/>
                  </a:lnTo>
                  <a:lnTo>
                    <a:pt x="96" y="11"/>
                  </a:lnTo>
                  <a:lnTo>
                    <a:pt x="89" y="6"/>
                  </a:lnTo>
                  <a:lnTo>
                    <a:pt x="80" y="3"/>
                  </a:lnTo>
                  <a:lnTo>
                    <a:pt x="69" y="1"/>
                  </a:lnTo>
                  <a:lnTo>
                    <a:pt x="57" y="0"/>
                  </a:lnTo>
                  <a:lnTo>
                    <a:pt x="13" y="0"/>
                  </a:lnTo>
                  <a:lnTo>
                    <a:pt x="7" y="1"/>
                  </a:lnTo>
                  <a:lnTo>
                    <a:pt x="4" y="3"/>
                  </a:lnTo>
                  <a:lnTo>
                    <a:pt x="2" y="6"/>
                  </a:lnTo>
                  <a:lnTo>
                    <a:pt x="0" y="12"/>
                  </a:lnTo>
                  <a:lnTo>
                    <a:pt x="2" y="18"/>
                  </a:lnTo>
                  <a:lnTo>
                    <a:pt x="4" y="21"/>
                  </a:lnTo>
                  <a:lnTo>
                    <a:pt x="7" y="22"/>
                  </a:lnTo>
                  <a:lnTo>
                    <a:pt x="12" y="23"/>
                  </a:lnTo>
                  <a:lnTo>
                    <a:pt x="13" y="23"/>
                  </a:lnTo>
                  <a:lnTo>
                    <a:pt x="13" y="103"/>
                  </a:lnTo>
                  <a:lnTo>
                    <a:pt x="12" y="103"/>
                  </a:lnTo>
                  <a:lnTo>
                    <a:pt x="7" y="104"/>
                  </a:lnTo>
                  <a:lnTo>
                    <a:pt x="4" y="105"/>
                  </a:lnTo>
                  <a:lnTo>
                    <a:pt x="2" y="109"/>
                  </a:lnTo>
                  <a:lnTo>
                    <a:pt x="0" y="114"/>
                  </a:lnTo>
                  <a:lnTo>
                    <a:pt x="2" y="119"/>
                  </a:lnTo>
                  <a:lnTo>
                    <a:pt x="4" y="122"/>
                  </a:lnTo>
                  <a:lnTo>
                    <a:pt x="7" y="125"/>
                  </a:lnTo>
                  <a:lnTo>
                    <a:pt x="13" y="125"/>
                  </a:lnTo>
                  <a:lnTo>
                    <a:pt x="50" y="125"/>
                  </a:lnTo>
                  <a:lnTo>
                    <a:pt x="56" y="125"/>
                  </a:lnTo>
                  <a:lnTo>
                    <a:pt x="60" y="122"/>
                  </a:lnTo>
                  <a:lnTo>
                    <a:pt x="61" y="119"/>
                  </a:lnTo>
                  <a:lnTo>
                    <a:pt x="63" y="114"/>
                  </a:lnTo>
                  <a:lnTo>
                    <a:pt x="61" y="109"/>
                  </a:lnTo>
                  <a:lnTo>
                    <a:pt x="60" y="105"/>
                  </a:lnTo>
                  <a:lnTo>
                    <a:pt x="56" y="103"/>
                  </a:lnTo>
                  <a:lnTo>
                    <a:pt x="50" y="103"/>
                  </a:lnTo>
                  <a:lnTo>
                    <a:pt x="40" y="103"/>
                  </a:lnTo>
                  <a:lnTo>
                    <a:pt x="40" y="81"/>
                  </a:lnTo>
                  <a:lnTo>
                    <a:pt x="57" y="81"/>
                  </a:lnTo>
                  <a:lnTo>
                    <a:pt x="69" y="80"/>
                  </a:lnTo>
                  <a:lnTo>
                    <a:pt x="80" y="79"/>
                  </a:lnTo>
                  <a:lnTo>
                    <a:pt x="89" y="75"/>
                  </a:lnTo>
                  <a:lnTo>
                    <a:pt x="96" y="71"/>
                  </a:lnTo>
                  <a:lnTo>
                    <a:pt x="102" y="65"/>
                  </a:lnTo>
                  <a:lnTo>
                    <a:pt x="106" y="58"/>
                  </a:lnTo>
                  <a:lnTo>
                    <a:pt x="109" y="49"/>
                  </a:lnTo>
                  <a:lnTo>
                    <a:pt x="110" y="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27" name="Freeform 20"/>
            <p:cNvSpPr>
              <a:spLocks/>
            </p:cNvSpPr>
            <p:nvPr/>
          </p:nvSpPr>
          <p:spPr bwMode="auto">
            <a:xfrm>
              <a:off x="4871" y="2686"/>
              <a:ext cx="55" cy="51"/>
            </a:xfrm>
            <a:custGeom>
              <a:avLst/>
              <a:gdLst>
                <a:gd name="T0" fmla="*/ 0 w 111"/>
                <a:gd name="T1" fmla="*/ 1 h 101"/>
                <a:gd name="T2" fmla="*/ 0 w 111"/>
                <a:gd name="T3" fmla="*/ 1 h 101"/>
                <a:gd name="T4" fmla="*/ 0 w 111"/>
                <a:gd name="T5" fmla="*/ 1 h 101"/>
                <a:gd name="T6" fmla="*/ 0 w 111"/>
                <a:gd name="T7" fmla="*/ 1 h 101"/>
                <a:gd name="T8" fmla="*/ 0 w 111"/>
                <a:gd name="T9" fmla="*/ 1 h 101"/>
                <a:gd name="T10" fmla="*/ 0 w 111"/>
                <a:gd name="T11" fmla="*/ 0 h 101"/>
                <a:gd name="T12" fmla="*/ 0 w 111"/>
                <a:gd name="T13" fmla="*/ 0 h 101"/>
                <a:gd name="T14" fmla="*/ 0 w 111"/>
                <a:gd name="T15" fmla="*/ 1 h 101"/>
                <a:gd name="T16" fmla="*/ 0 w 111"/>
                <a:gd name="T17" fmla="*/ 1 h 101"/>
                <a:gd name="T18" fmla="*/ 0 w 111"/>
                <a:gd name="T19" fmla="*/ 1 h 101"/>
                <a:gd name="T20" fmla="*/ 0 w 111"/>
                <a:gd name="T21" fmla="*/ 1 h 101"/>
                <a:gd name="T22" fmla="*/ 0 w 111"/>
                <a:gd name="T23" fmla="*/ 1 h 101"/>
                <a:gd name="T24" fmla="*/ 0 w 111"/>
                <a:gd name="T25" fmla="*/ 1 h 101"/>
                <a:gd name="T26" fmla="*/ 0 w 111"/>
                <a:gd name="T27" fmla="*/ 1 h 101"/>
                <a:gd name="T28" fmla="*/ 0 w 111"/>
                <a:gd name="T29" fmla="*/ 1 h 101"/>
                <a:gd name="T30" fmla="*/ 0 w 111"/>
                <a:gd name="T31" fmla="*/ 1 h 101"/>
                <a:gd name="T32" fmla="*/ 0 w 111"/>
                <a:gd name="T33" fmla="*/ 1 h 101"/>
                <a:gd name="T34" fmla="*/ 0 w 111"/>
                <a:gd name="T35" fmla="*/ 1 h 101"/>
                <a:gd name="T36" fmla="*/ 0 w 111"/>
                <a:gd name="T37" fmla="*/ 1 h 101"/>
                <a:gd name="T38" fmla="*/ 0 w 111"/>
                <a:gd name="T39" fmla="*/ 1 h 101"/>
                <a:gd name="T40" fmla="*/ 0 w 111"/>
                <a:gd name="T41" fmla="*/ 1 h 101"/>
                <a:gd name="T42" fmla="*/ 0 w 111"/>
                <a:gd name="T43" fmla="*/ 1 h 101"/>
                <a:gd name="T44" fmla="*/ 0 w 111"/>
                <a:gd name="T45" fmla="*/ 1 h 101"/>
                <a:gd name="T46" fmla="*/ 0 w 111"/>
                <a:gd name="T47" fmla="*/ 1 h 101"/>
                <a:gd name="T48" fmla="*/ 0 w 111"/>
                <a:gd name="T49" fmla="*/ 1 h 101"/>
                <a:gd name="T50" fmla="*/ 0 w 111"/>
                <a:gd name="T51" fmla="*/ 1 h 101"/>
                <a:gd name="T52" fmla="*/ 0 w 111"/>
                <a:gd name="T53" fmla="*/ 1 h 101"/>
                <a:gd name="T54" fmla="*/ 0 w 111"/>
                <a:gd name="T55" fmla="*/ 1 h 101"/>
                <a:gd name="T56" fmla="*/ 0 w 111"/>
                <a:gd name="T57" fmla="*/ 1 h 101"/>
                <a:gd name="T58" fmla="*/ 0 w 111"/>
                <a:gd name="T59" fmla="*/ 1 h 101"/>
                <a:gd name="T60" fmla="*/ 0 w 111"/>
                <a:gd name="T61" fmla="*/ 1 h 101"/>
                <a:gd name="T62" fmla="*/ 0 w 111"/>
                <a:gd name="T63" fmla="*/ 1 h 101"/>
                <a:gd name="T64" fmla="*/ 0 w 111"/>
                <a:gd name="T65" fmla="*/ 1 h 101"/>
                <a:gd name="T66" fmla="*/ 0 w 111"/>
                <a:gd name="T67" fmla="*/ 1 h 101"/>
                <a:gd name="T68" fmla="*/ 0 w 111"/>
                <a:gd name="T69" fmla="*/ 1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
                <a:gd name="T106" fmla="*/ 0 h 101"/>
                <a:gd name="T107" fmla="*/ 111 w 111"/>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 h="101">
                  <a:moveTo>
                    <a:pt x="111" y="46"/>
                  </a:moveTo>
                  <a:lnTo>
                    <a:pt x="110" y="36"/>
                  </a:lnTo>
                  <a:lnTo>
                    <a:pt x="107" y="28"/>
                  </a:lnTo>
                  <a:lnTo>
                    <a:pt x="102" y="20"/>
                  </a:lnTo>
                  <a:lnTo>
                    <a:pt x="96" y="13"/>
                  </a:lnTo>
                  <a:lnTo>
                    <a:pt x="92" y="10"/>
                  </a:lnTo>
                  <a:lnTo>
                    <a:pt x="88" y="8"/>
                  </a:lnTo>
                  <a:lnTo>
                    <a:pt x="83" y="5"/>
                  </a:lnTo>
                  <a:lnTo>
                    <a:pt x="79" y="3"/>
                  </a:lnTo>
                  <a:lnTo>
                    <a:pt x="74" y="2"/>
                  </a:lnTo>
                  <a:lnTo>
                    <a:pt x="68" y="1"/>
                  </a:lnTo>
                  <a:lnTo>
                    <a:pt x="64" y="0"/>
                  </a:lnTo>
                  <a:lnTo>
                    <a:pt x="58" y="0"/>
                  </a:lnTo>
                  <a:lnTo>
                    <a:pt x="52" y="0"/>
                  </a:lnTo>
                  <a:lnTo>
                    <a:pt x="45" y="1"/>
                  </a:lnTo>
                  <a:lnTo>
                    <a:pt x="39" y="2"/>
                  </a:lnTo>
                  <a:lnTo>
                    <a:pt x="35" y="3"/>
                  </a:lnTo>
                  <a:lnTo>
                    <a:pt x="29" y="5"/>
                  </a:lnTo>
                  <a:lnTo>
                    <a:pt x="24" y="8"/>
                  </a:lnTo>
                  <a:lnTo>
                    <a:pt x="21" y="11"/>
                  </a:lnTo>
                  <a:lnTo>
                    <a:pt x="16" y="15"/>
                  </a:lnTo>
                  <a:lnTo>
                    <a:pt x="9" y="21"/>
                  </a:lnTo>
                  <a:lnTo>
                    <a:pt x="4" y="31"/>
                  </a:lnTo>
                  <a:lnTo>
                    <a:pt x="1" y="40"/>
                  </a:lnTo>
                  <a:lnTo>
                    <a:pt x="0" y="50"/>
                  </a:lnTo>
                  <a:lnTo>
                    <a:pt x="1" y="62"/>
                  </a:lnTo>
                  <a:lnTo>
                    <a:pt x="4" y="71"/>
                  </a:lnTo>
                  <a:lnTo>
                    <a:pt x="9" y="80"/>
                  </a:lnTo>
                  <a:lnTo>
                    <a:pt x="16" y="88"/>
                  </a:lnTo>
                  <a:lnTo>
                    <a:pt x="21" y="92"/>
                  </a:lnTo>
                  <a:lnTo>
                    <a:pt x="24" y="94"/>
                  </a:lnTo>
                  <a:lnTo>
                    <a:pt x="29" y="96"/>
                  </a:lnTo>
                  <a:lnTo>
                    <a:pt x="35" y="97"/>
                  </a:lnTo>
                  <a:lnTo>
                    <a:pt x="39" y="100"/>
                  </a:lnTo>
                  <a:lnTo>
                    <a:pt x="45" y="100"/>
                  </a:lnTo>
                  <a:lnTo>
                    <a:pt x="52" y="101"/>
                  </a:lnTo>
                  <a:lnTo>
                    <a:pt x="58" y="101"/>
                  </a:lnTo>
                  <a:lnTo>
                    <a:pt x="62" y="101"/>
                  </a:lnTo>
                  <a:lnTo>
                    <a:pt x="68" y="101"/>
                  </a:lnTo>
                  <a:lnTo>
                    <a:pt x="73" y="100"/>
                  </a:lnTo>
                  <a:lnTo>
                    <a:pt x="77" y="100"/>
                  </a:lnTo>
                  <a:lnTo>
                    <a:pt x="82" y="99"/>
                  </a:lnTo>
                  <a:lnTo>
                    <a:pt x="85" y="97"/>
                  </a:lnTo>
                  <a:lnTo>
                    <a:pt x="90" y="96"/>
                  </a:lnTo>
                  <a:lnTo>
                    <a:pt x="94" y="95"/>
                  </a:lnTo>
                  <a:lnTo>
                    <a:pt x="100" y="92"/>
                  </a:lnTo>
                  <a:lnTo>
                    <a:pt x="105" y="87"/>
                  </a:lnTo>
                  <a:lnTo>
                    <a:pt x="107" y="83"/>
                  </a:lnTo>
                  <a:lnTo>
                    <a:pt x="109" y="78"/>
                  </a:lnTo>
                  <a:lnTo>
                    <a:pt x="107" y="73"/>
                  </a:lnTo>
                  <a:lnTo>
                    <a:pt x="106" y="71"/>
                  </a:lnTo>
                  <a:lnTo>
                    <a:pt x="103" y="69"/>
                  </a:lnTo>
                  <a:lnTo>
                    <a:pt x="99" y="68"/>
                  </a:lnTo>
                  <a:lnTo>
                    <a:pt x="98" y="68"/>
                  </a:lnTo>
                  <a:lnTo>
                    <a:pt x="95" y="69"/>
                  </a:lnTo>
                  <a:lnTo>
                    <a:pt x="90" y="71"/>
                  </a:lnTo>
                  <a:lnTo>
                    <a:pt x="84" y="73"/>
                  </a:lnTo>
                  <a:lnTo>
                    <a:pt x="79" y="77"/>
                  </a:lnTo>
                  <a:lnTo>
                    <a:pt x="72" y="78"/>
                  </a:lnTo>
                  <a:lnTo>
                    <a:pt x="65" y="80"/>
                  </a:lnTo>
                  <a:lnTo>
                    <a:pt x="58" y="80"/>
                  </a:lnTo>
                  <a:lnTo>
                    <a:pt x="46" y="79"/>
                  </a:lnTo>
                  <a:lnTo>
                    <a:pt x="37" y="74"/>
                  </a:lnTo>
                  <a:lnTo>
                    <a:pt x="30" y="68"/>
                  </a:lnTo>
                  <a:lnTo>
                    <a:pt x="27" y="57"/>
                  </a:lnTo>
                  <a:lnTo>
                    <a:pt x="95" y="57"/>
                  </a:lnTo>
                  <a:lnTo>
                    <a:pt x="103" y="57"/>
                  </a:lnTo>
                  <a:lnTo>
                    <a:pt x="107" y="55"/>
                  </a:lnTo>
                  <a:lnTo>
                    <a:pt x="110" y="51"/>
                  </a:lnTo>
                  <a:lnTo>
                    <a:pt x="111"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28" name="Freeform 21"/>
            <p:cNvSpPr>
              <a:spLocks/>
            </p:cNvSpPr>
            <p:nvPr/>
          </p:nvSpPr>
          <p:spPr bwMode="auto">
            <a:xfrm>
              <a:off x="4937" y="2686"/>
              <a:ext cx="54" cy="51"/>
            </a:xfrm>
            <a:custGeom>
              <a:avLst/>
              <a:gdLst>
                <a:gd name="T0" fmla="*/ 0 w 109"/>
                <a:gd name="T1" fmla="*/ 1 h 101"/>
                <a:gd name="T2" fmla="*/ 0 w 109"/>
                <a:gd name="T3" fmla="*/ 0 h 101"/>
                <a:gd name="T4" fmla="*/ 0 w 109"/>
                <a:gd name="T5" fmla="*/ 0 h 101"/>
                <a:gd name="T6" fmla="*/ 0 w 109"/>
                <a:gd name="T7" fmla="*/ 1 h 101"/>
                <a:gd name="T8" fmla="*/ 0 w 109"/>
                <a:gd name="T9" fmla="*/ 1 h 101"/>
                <a:gd name="T10" fmla="*/ 0 w 109"/>
                <a:gd name="T11" fmla="*/ 1 h 101"/>
                <a:gd name="T12" fmla="*/ 0 w 109"/>
                <a:gd name="T13" fmla="*/ 1 h 101"/>
                <a:gd name="T14" fmla="*/ 0 w 109"/>
                <a:gd name="T15" fmla="*/ 1 h 101"/>
                <a:gd name="T16" fmla="*/ 0 w 109"/>
                <a:gd name="T17" fmla="*/ 1 h 101"/>
                <a:gd name="T18" fmla="*/ 0 w 109"/>
                <a:gd name="T19" fmla="*/ 1 h 101"/>
                <a:gd name="T20" fmla="*/ 0 w 109"/>
                <a:gd name="T21" fmla="*/ 1 h 101"/>
                <a:gd name="T22" fmla="*/ 0 w 109"/>
                <a:gd name="T23" fmla="*/ 1 h 101"/>
                <a:gd name="T24" fmla="*/ 0 w 109"/>
                <a:gd name="T25" fmla="*/ 1 h 101"/>
                <a:gd name="T26" fmla="*/ 0 w 109"/>
                <a:gd name="T27" fmla="*/ 1 h 101"/>
                <a:gd name="T28" fmla="*/ 0 w 109"/>
                <a:gd name="T29" fmla="*/ 1 h 101"/>
                <a:gd name="T30" fmla="*/ 0 w 109"/>
                <a:gd name="T31" fmla="*/ 1 h 101"/>
                <a:gd name="T32" fmla="*/ 0 w 109"/>
                <a:gd name="T33" fmla="*/ 1 h 101"/>
                <a:gd name="T34" fmla="*/ 0 w 109"/>
                <a:gd name="T35" fmla="*/ 1 h 101"/>
                <a:gd name="T36" fmla="*/ 0 w 109"/>
                <a:gd name="T37" fmla="*/ 1 h 101"/>
                <a:gd name="T38" fmla="*/ 0 w 109"/>
                <a:gd name="T39" fmla="*/ 1 h 101"/>
                <a:gd name="T40" fmla="*/ 0 w 109"/>
                <a:gd name="T41" fmla="*/ 1 h 101"/>
                <a:gd name="T42" fmla="*/ 0 w 109"/>
                <a:gd name="T43" fmla="*/ 1 h 101"/>
                <a:gd name="T44" fmla="*/ 0 w 109"/>
                <a:gd name="T45" fmla="*/ 1 h 101"/>
                <a:gd name="T46" fmla="*/ 0 w 109"/>
                <a:gd name="T47" fmla="*/ 1 h 101"/>
                <a:gd name="T48" fmla="*/ 0 w 109"/>
                <a:gd name="T49" fmla="*/ 1 h 101"/>
                <a:gd name="T50" fmla="*/ 0 w 109"/>
                <a:gd name="T51" fmla="*/ 1 h 101"/>
                <a:gd name="T52" fmla="*/ 0 w 109"/>
                <a:gd name="T53" fmla="*/ 1 h 101"/>
                <a:gd name="T54" fmla="*/ 0 w 109"/>
                <a:gd name="T55" fmla="*/ 1 h 101"/>
                <a:gd name="T56" fmla="*/ 0 w 109"/>
                <a:gd name="T57" fmla="*/ 1 h 101"/>
                <a:gd name="T58" fmla="*/ 0 w 109"/>
                <a:gd name="T59" fmla="*/ 1 h 101"/>
                <a:gd name="T60" fmla="*/ 0 w 109"/>
                <a:gd name="T61" fmla="*/ 1 h 101"/>
                <a:gd name="T62" fmla="*/ 0 w 109"/>
                <a:gd name="T63" fmla="*/ 1 h 101"/>
                <a:gd name="T64" fmla="*/ 0 w 109"/>
                <a:gd name="T65" fmla="*/ 1 h 101"/>
                <a:gd name="T66" fmla="*/ 0 w 109"/>
                <a:gd name="T67" fmla="*/ 1 h 101"/>
                <a:gd name="T68" fmla="*/ 0 w 109"/>
                <a:gd name="T69" fmla="*/ 1 h 101"/>
                <a:gd name="T70" fmla="*/ 0 w 109"/>
                <a:gd name="T71" fmla="*/ 1 h 101"/>
                <a:gd name="T72" fmla="*/ 0 w 109"/>
                <a:gd name="T73" fmla="*/ 1 h 101"/>
                <a:gd name="T74" fmla="*/ 0 w 109"/>
                <a:gd name="T75" fmla="*/ 1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01"/>
                <a:gd name="T116" fmla="*/ 109 w 109"/>
                <a:gd name="T117" fmla="*/ 101 h 1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01">
                  <a:moveTo>
                    <a:pt x="86" y="8"/>
                  </a:moveTo>
                  <a:lnTo>
                    <a:pt x="80" y="4"/>
                  </a:lnTo>
                  <a:lnTo>
                    <a:pt x="73" y="2"/>
                  </a:lnTo>
                  <a:lnTo>
                    <a:pt x="64" y="0"/>
                  </a:lnTo>
                  <a:lnTo>
                    <a:pt x="54" y="0"/>
                  </a:lnTo>
                  <a:lnTo>
                    <a:pt x="43" y="0"/>
                  </a:lnTo>
                  <a:lnTo>
                    <a:pt x="35" y="1"/>
                  </a:lnTo>
                  <a:lnTo>
                    <a:pt x="27" y="2"/>
                  </a:lnTo>
                  <a:lnTo>
                    <a:pt x="20" y="4"/>
                  </a:lnTo>
                  <a:lnTo>
                    <a:pt x="15" y="8"/>
                  </a:lnTo>
                  <a:lnTo>
                    <a:pt x="11" y="10"/>
                  </a:lnTo>
                  <a:lnTo>
                    <a:pt x="9" y="13"/>
                  </a:lnTo>
                  <a:lnTo>
                    <a:pt x="8" y="18"/>
                  </a:lnTo>
                  <a:lnTo>
                    <a:pt x="9" y="23"/>
                  </a:lnTo>
                  <a:lnTo>
                    <a:pt x="11" y="25"/>
                  </a:lnTo>
                  <a:lnTo>
                    <a:pt x="15" y="27"/>
                  </a:lnTo>
                  <a:lnTo>
                    <a:pt x="19" y="28"/>
                  </a:lnTo>
                  <a:lnTo>
                    <a:pt x="21" y="28"/>
                  </a:lnTo>
                  <a:lnTo>
                    <a:pt x="25" y="27"/>
                  </a:lnTo>
                  <a:lnTo>
                    <a:pt x="30" y="25"/>
                  </a:lnTo>
                  <a:lnTo>
                    <a:pt x="34" y="24"/>
                  </a:lnTo>
                  <a:lnTo>
                    <a:pt x="40" y="21"/>
                  </a:lnTo>
                  <a:lnTo>
                    <a:pt x="44" y="19"/>
                  </a:lnTo>
                  <a:lnTo>
                    <a:pt x="49" y="18"/>
                  </a:lnTo>
                  <a:lnTo>
                    <a:pt x="53" y="18"/>
                  </a:lnTo>
                  <a:lnTo>
                    <a:pt x="61" y="19"/>
                  </a:lnTo>
                  <a:lnTo>
                    <a:pt x="66" y="23"/>
                  </a:lnTo>
                  <a:lnTo>
                    <a:pt x="70" y="30"/>
                  </a:lnTo>
                  <a:lnTo>
                    <a:pt x="71" y="38"/>
                  </a:lnTo>
                  <a:lnTo>
                    <a:pt x="71" y="40"/>
                  </a:lnTo>
                  <a:lnTo>
                    <a:pt x="64" y="39"/>
                  </a:lnTo>
                  <a:lnTo>
                    <a:pt x="57" y="38"/>
                  </a:lnTo>
                  <a:lnTo>
                    <a:pt x="53" y="38"/>
                  </a:lnTo>
                  <a:lnTo>
                    <a:pt x="47" y="38"/>
                  </a:lnTo>
                  <a:lnTo>
                    <a:pt x="36" y="38"/>
                  </a:lnTo>
                  <a:lnTo>
                    <a:pt x="27" y="40"/>
                  </a:lnTo>
                  <a:lnTo>
                    <a:pt x="19" y="42"/>
                  </a:lnTo>
                  <a:lnTo>
                    <a:pt x="12" y="46"/>
                  </a:lnTo>
                  <a:lnTo>
                    <a:pt x="6" y="50"/>
                  </a:lnTo>
                  <a:lnTo>
                    <a:pt x="3" y="56"/>
                  </a:lnTo>
                  <a:lnTo>
                    <a:pt x="1" y="63"/>
                  </a:lnTo>
                  <a:lnTo>
                    <a:pt x="0" y="71"/>
                  </a:lnTo>
                  <a:lnTo>
                    <a:pt x="1" y="78"/>
                  </a:lnTo>
                  <a:lnTo>
                    <a:pt x="2" y="84"/>
                  </a:lnTo>
                  <a:lnTo>
                    <a:pt x="5" y="89"/>
                  </a:lnTo>
                  <a:lnTo>
                    <a:pt x="9" y="93"/>
                  </a:lnTo>
                  <a:lnTo>
                    <a:pt x="15" y="96"/>
                  </a:lnTo>
                  <a:lnTo>
                    <a:pt x="20" y="99"/>
                  </a:lnTo>
                  <a:lnTo>
                    <a:pt x="27" y="101"/>
                  </a:lnTo>
                  <a:lnTo>
                    <a:pt x="35" y="101"/>
                  </a:lnTo>
                  <a:lnTo>
                    <a:pt x="40" y="101"/>
                  </a:lnTo>
                  <a:lnTo>
                    <a:pt x="46" y="100"/>
                  </a:lnTo>
                  <a:lnTo>
                    <a:pt x="50" y="100"/>
                  </a:lnTo>
                  <a:lnTo>
                    <a:pt x="56" y="99"/>
                  </a:lnTo>
                  <a:lnTo>
                    <a:pt x="61" y="96"/>
                  </a:lnTo>
                  <a:lnTo>
                    <a:pt x="65" y="95"/>
                  </a:lnTo>
                  <a:lnTo>
                    <a:pt x="70" y="93"/>
                  </a:lnTo>
                  <a:lnTo>
                    <a:pt x="74" y="91"/>
                  </a:lnTo>
                  <a:lnTo>
                    <a:pt x="77" y="95"/>
                  </a:lnTo>
                  <a:lnTo>
                    <a:pt x="79" y="97"/>
                  </a:lnTo>
                  <a:lnTo>
                    <a:pt x="81" y="99"/>
                  </a:lnTo>
                  <a:lnTo>
                    <a:pt x="86" y="99"/>
                  </a:lnTo>
                  <a:lnTo>
                    <a:pt x="96" y="99"/>
                  </a:lnTo>
                  <a:lnTo>
                    <a:pt x="102" y="99"/>
                  </a:lnTo>
                  <a:lnTo>
                    <a:pt x="107" y="96"/>
                  </a:lnTo>
                  <a:lnTo>
                    <a:pt x="108" y="93"/>
                  </a:lnTo>
                  <a:lnTo>
                    <a:pt x="109" y="88"/>
                  </a:lnTo>
                  <a:lnTo>
                    <a:pt x="108" y="83"/>
                  </a:lnTo>
                  <a:lnTo>
                    <a:pt x="107" y="79"/>
                  </a:lnTo>
                  <a:lnTo>
                    <a:pt x="103" y="78"/>
                  </a:lnTo>
                  <a:lnTo>
                    <a:pt x="97" y="77"/>
                  </a:lnTo>
                  <a:lnTo>
                    <a:pt x="96" y="77"/>
                  </a:lnTo>
                  <a:lnTo>
                    <a:pt x="96" y="38"/>
                  </a:lnTo>
                  <a:lnTo>
                    <a:pt x="95" y="28"/>
                  </a:lnTo>
                  <a:lnTo>
                    <a:pt x="94" y="19"/>
                  </a:lnTo>
                  <a:lnTo>
                    <a:pt x="91" y="12"/>
                  </a:lnTo>
                  <a:lnTo>
                    <a:pt x="86"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29" name="Freeform 22"/>
            <p:cNvSpPr>
              <a:spLocks/>
            </p:cNvSpPr>
            <p:nvPr/>
          </p:nvSpPr>
          <p:spPr bwMode="auto">
            <a:xfrm>
              <a:off x="5065" y="2686"/>
              <a:ext cx="55" cy="51"/>
            </a:xfrm>
            <a:custGeom>
              <a:avLst/>
              <a:gdLst>
                <a:gd name="T0" fmla="*/ 0 w 111"/>
                <a:gd name="T1" fmla="*/ 1 h 101"/>
                <a:gd name="T2" fmla="*/ 0 w 111"/>
                <a:gd name="T3" fmla="*/ 1 h 101"/>
                <a:gd name="T4" fmla="*/ 0 w 111"/>
                <a:gd name="T5" fmla="*/ 1 h 101"/>
                <a:gd name="T6" fmla="*/ 0 w 111"/>
                <a:gd name="T7" fmla="*/ 1 h 101"/>
                <a:gd name="T8" fmla="*/ 0 w 111"/>
                <a:gd name="T9" fmla="*/ 1 h 101"/>
                <a:gd name="T10" fmla="*/ 0 w 111"/>
                <a:gd name="T11" fmla="*/ 0 h 101"/>
                <a:gd name="T12" fmla="*/ 0 w 111"/>
                <a:gd name="T13" fmla="*/ 0 h 101"/>
                <a:gd name="T14" fmla="*/ 0 w 111"/>
                <a:gd name="T15" fmla="*/ 1 h 101"/>
                <a:gd name="T16" fmla="*/ 0 w 111"/>
                <a:gd name="T17" fmla="*/ 1 h 101"/>
                <a:gd name="T18" fmla="*/ 0 w 111"/>
                <a:gd name="T19" fmla="*/ 1 h 101"/>
                <a:gd name="T20" fmla="*/ 0 w 111"/>
                <a:gd name="T21" fmla="*/ 1 h 101"/>
                <a:gd name="T22" fmla="*/ 0 w 111"/>
                <a:gd name="T23" fmla="*/ 1 h 101"/>
                <a:gd name="T24" fmla="*/ 0 w 111"/>
                <a:gd name="T25" fmla="*/ 1 h 101"/>
                <a:gd name="T26" fmla="*/ 0 w 111"/>
                <a:gd name="T27" fmla="*/ 1 h 101"/>
                <a:gd name="T28" fmla="*/ 0 w 111"/>
                <a:gd name="T29" fmla="*/ 1 h 101"/>
                <a:gd name="T30" fmla="*/ 0 w 111"/>
                <a:gd name="T31" fmla="*/ 1 h 101"/>
                <a:gd name="T32" fmla="*/ 0 w 111"/>
                <a:gd name="T33" fmla="*/ 1 h 101"/>
                <a:gd name="T34" fmla="*/ 0 w 111"/>
                <a:gd name="T35" fmla="*/ 1 h 101"/>
                <a:gd name="T36" fmla="*/ 0 w 111"/>
                <a:gd name="T37" fmla="*/ 1 h 101"/>
                <a:gd name="T38" fmla="*/ 0 w 111"/>
                <a:gd name="T39" fmla="*/ 1 h 101"/>
                <a:gd name="T40" fmla="*/ 0 w 111"/>
                <a:gd name="T41" fmla="*/ 1 h 101"/>
                <a:gd name="T42" fmla="*/ 0 w 111"/>
                <a:gd name="T43" fmla="*/ 1 h 101"/>
                <a:gd name="T44" fmla="*/ 0 w 111"/>
                <a:gd name="T45" fmla="*/ 1 h 101"/>
                <a:gd name="T46" fmla="*/ 0 w 111"/>
                <a:gd name="T47" fmla="*/ 1 h 101"/>
                <a:gd name="T48" fmla="*/ 0 w 111"/>
                <a:gd name="T49" fmla="*/ 1 h 101"/>
                <a:gd name="T50" fmla="*/ 0 w 111"/>
                <a:gd name="T51" fmla="*/ 1 h 101"/>
                <a:gd name="T52" fmla="*/ 0 w 111"/>
                <a:gd name="T53" fmla="*/ 1 h 101"/>
                <a:gd name="T54" fmla="*/ 0 w 111"/>
                <a:gd name="T55" fmla="*/ 1 h 101"/>
                <a:gd name="T56" fmla="*/ 0 w 111"/>
                <a:gd name="T57" fmla="*/ 1 h 101"/>
                <a:gd name="T58" fmla="*/ 0 w 111"/>
                <a:gd name="T59" fmla="*/ 1 h 101"/>
                <a:gd name="T60" fmla="*/ 0 w 111"/>
                <a:gd name="T61" fmla="*/ 1 h 101"/>
                <a:gd name="T62" fmla="*/ 0 w 111"/>
                <a:gd name="T63" fmla="*/ 1 h 101"/>
                <a:gd name="T64" fmla="*/ 0 w 111"/>
                <a:gd name="T65" fmla="*/ 1 h 101"/>
                <a:gd name="T66" fmla="*/ 0 w 111"/>
                <a:gd name="T67" fmla="*/ 1 h 101"/>
                <a:gd name="T68" fmla="*/ 0 w 111"/>
                <a:gd name="T69" fmla="*/ 1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
                <a:gd name="T106" fmla="*/ 0 h 101"/>
                <a:gd name="T107" fmla="*/ 111 w 111"/>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 h="101">
                  <a:moveTo>
                    <a:pt x="111" y="46"/>
                  </a:moveTo>
                  <a:lnTo>
                    <a:pt x="110" y="36"/>
                  </a:lnTo>
                  <a:lnTo>
                    <a:pt x="108" y="28"/>
                  </a:lnTo>
                  <a:lnTo>
                    <a:pt x="103" y="20"/>
                  </a:lnTo>
                  <a:lnTo>
                    <a:pt x="96" y="13"/>
                  </a:lnTo>
                  <a:lnTo>
                    <a:pt x="93" y="10"/>
                  </a:lnTo>
                  <a:lnTo>
                    <a:pt x="88" y="8"/>
                  </a:lnTo>
                  <a:lnTo>
                    <a:pt x="83" y="5"/>
                  </a:lnTo>
                  <a:lnTo>
                    <a:pt x="79" y="3"/>
                  </a:lnTo>
                  <a:lnTo>
                    <a:pt x="74" y="2"/>
                  </a:lnTo>
                  <a:lnTo>
                    <a:pt x="68" y="1"/>
                  </a:lnTo>
                  <a:lnTo>
                    <a:pt x="64" y="0"/>
                  </a:lnTo>
                  <a:lnTo>
                    <a:pt x="58" y="0"/>
                  </a:lnTo>
                  <a:lnTo>
                    <a:pt x="52" y="0"/>
                  </a:lnTo>
                  <a:lnTo>
                    <a:pt x="45" y="1"/>
                  </a:lnTo>
                  <a:lnTo>
                    <a:pt x="40" y="2"/>
                  </a:lnTo>
                  <a:lnTo>
                    <a:pt x="35" y="3"/>
                  </a:lnTo>
                  <a:lnTo>
                    <a:pt x="29" y="5"/>
                  </a:lnTo>
                  <a:lnTo>
                    <a:pt x="25" y="8"/>
                  </a:lnTo>
                  <a:lnTo>
                    <a:pt x="21" y="11"/>
                  </a:lnTo>
                  <a:lnTo>
                    <a:pt x="17" y="15"/>
                  </a:lnTo>
                  <a:lnTo>
                    <a:pt x="10" y="21"/>
                  </a:lnTo>
                  <a:lnTo>
                    <a:pt x="5" y="31"/>
                  </a:lnTo>
                  <a:lnTo>
                    <a:pt x="2" y="40"/>
                  </a:lnTo>
                  <a:lnTo>
                    <a:pt x="0" y="50"/>
                  </a:lnTo>
                  <a:lnTo>
                    <a:pt x="2" y="62"/>
                  </a:lnTo>
                  <a:lnTo>
                    <a:pt x="5" y="71"/>
                  </a:lnTo>
                  <a:lnTo>
                    <a:pt x="10" y="80"/>
                  </a:lnTo>
                  <a:lnTo>
                    <a:pt x="17" y="88"/>
                  </a:lnTo>
                  <a:lnTo>
                    <a:pt x="21" y="92"/>
                  </a:lnTo>
                  <a:lnTo>
                    <a:pt x="25" y="94"/>
                  </a:lnTo>
                  <a:lnTo>
                    <a:pt x="29" y="96"/>
                  </a:lnTo>
                  <a:lnTo>
                    <a:pt x="35" y="97"/>
                  </a:lnTo>
                  <a:lnTo>
                    <a:pt x="40" y="100"/>
                  </a:lnTo>
                  <a:lnTo>
                    <a:pt x="45" y="100"/>
                  </a:lnTo>
                  <a:lnTo>
                    <a:pt x="52" y="101"/>
                  </a:lnTo>
                  <a:lnTo>
                    <a:pt x="58" y="101"/>
                  </a:lnTo>
                  <a:lnTo>
                    <a:pt x="64" y="101"/>
                  </a:lnTo>
                  <a:lnTo>
                    <a:pt x="68" y="101"/>
                  </a:lnTo>
                  <a:lnTo>
                    <a:pt x="73" y="100"/>
                  </a:lnTo>
                  <a:lnTo>
                    <a:pt x="79" y="100"/>
                  </a:lnTo>
                  <a:lnTo>
                    <a:pt x="82" y="99"/>
                  </a:lnTo>
                  <a:lnTo>
                    <a:pt x="87" y="97"/>
                  </a:lnTo>
                  <a:lnTo>
                    <a:pt x="91" y="96"/>
                  </a:lnTo>
                  <a:lnTo>
                    <a:pt x="95" y="95"/>
                  </a:lnTo>
                  <a:lnTo>
                    <a:pt x="101" y="92"/>
                  </a:lnTo>
                  <a:lnTo>
                    <a:pt x="105" y="87"/>
                  </a:lnTo>
                  <a:lnTo>
                    <a:pt x="108" y="83"/>
                  </a:lnTo>
                  <a:lnTo>
                    <a:pt x="109" y="78"/>
                  </a:lnTo>
                  <a:lnTo>
                    <a:pt x="108" y="73"/>
                  </a:lnTo>
                  <a:lnTo>
                    <a:pt x="106" y="71"/>
                  </a:lnTo>
                  <a:lnTo>
                    <a:pt x="104" y="69"/>
                  </a:lnTo>
                  <a:lnTo>
                    <a:pt x="101" y="68"/>
                  </a:lnTo>
                  <a:lnTo>
                    <a:pt x="98" y="68"/>
                  </a:lnTo>
                  <a:lnTo>
                    <a:pt x="95" y="69"/>
                  </a:lnTo>
                  <a:lnTo>
                    <a:pt x="90" y="71"/>
                  </a:lnTo>
                  <a:lnTo>
                    <a:pt x="84" y="73"/>
                  </a:lnTo>
                  <a:lnTo>
                    <a:pt x="79" y="77"/>
                  </a:lnTo>
                  <a:lnTo>
                    <a:pt x="72" y="78"/>
                  </a:lnTo>
                  <a:lnTo>
                    <a:pt x="65" y="80"/>
                  </a:lnTo>
                  <a:lnTo>
                    <a:pt x="59" y="80"/>
                  </a:lnTo>
                  <a:lnTo>
                    <a:pt x="48" y="79"/>
                  </a:lnTo>
                  <a:lnTo>
                    <a:pt x="38" y="74"/>
                  </a:lnTo>
                  <a:lnTo>
                    <a:pt x="32" y="68"/>
                  </a:lnTo>
                  <a:lnTo>
                    <a:pt x="27" y="57"/>
                  </a:lnTo>
                  <a:lnTo>
                    <a:pt x="96" y="57"/>
                  </a:lnTo>
                  <a:lnTo>
                    <a:pt x="103" y="57"/>
                  </a:lnTo>
                  <a:lnTo>
                    <a:pt x="108" y="55"/>
                  </a:lnTo>
                  <a:lnTo>
                    <a:pt x="110" y="51"/>
                  </a:lnTo>
                  <a:lnTo>
                    <a:pt x="111"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30" name="Freeform 23"/>
            <p:cNvSpPr>
              <a:spLocks/>
            </p:cNvSpPr>
            <p:nvPr/>
          </p:nvSpPr>
          <p:spPr bwMode="auto">
            <a:xfrm>
              <a:off x="5517" y="2672"/>
              <a:ext cx="58" cy="66"/>
            </a:xfrm>
            <a:custGeom>
              <a:avLst/>
              <a:gdLst>
                <a:gd name="T0" fmla="*/ 0 w 118"/>
                <a:gd name="T1" fmla="*/ 1 h 131"/>
                <a:gd name="T2" fmla="*/ 0 w 118"/>
                <a:gd name="T3" fmla="*/ 1 h 131"/>
                <a:gd name="T4" fmla="*/ 0 w 118"/>
                <a:gd name="T5" fmla="*/ 1 h 131"/>
                <a:gd name="T6" fmla="*/ 0 w 118"/>
                <a:gd name="T7" fmla="*/ 1 h 131"/>
                <a:gd name="T8" fmla="*/ 0 w 118"/>
                <a:gd name="T9" fmla="*/ 1 h 131"/>
                <a:gd name="T10" fmla="*/ 0 w 118"/>
                <a:gd name="T11" fmla="*/ 1 h 131"/>
                <a:gd name="T12" fmla="*/ 0 w 118"/>
                <a:gd name="T13" fmla="*/ 1 h 131"/>
                <a:gd name="T14" fmla="*/ 0 w 118"/>
                <a:gd name="T15" fmla="*/ 1 h 131"/>
                <a:gd name="T16" fmla="*/ 0 w 118"/>
                <a:gd name="T17" fmla="*/ 1 h 131"/>
                <a:gd name="T18" fmla="*/ 0 w 118"/>
                <a:gd name="T19" fmla="*/ 1 h 131"/>
                <a:gd name="T20" fmla="*/ 0 w 118"/>
                <a:gd name="T21" fmla="*/ 1 h 131"/>
                <a:gd name="T22" fmla="*/ 0 w 118"/>
                <a:gd name="T23" fmla="*/ 1 h 131"/>
                <a:gd name="T24" fmla="*/ 0 w 118"/>
                <a:gd name="T25" fmla="*/ 1 h 131"/>
                <a:gd name="T26" fmla="*/ 0 w 118"/>
                <a:gd name="T27" fmla="*/ 1 h 131"/>
                <a:gd name="T28" fmla="*/ 0 w 118"/>
                <a:gd name="T29" fmla="*/ 1 h 131"/>
                <a:gd name="T30" fmla="*/ 0 w 118"/>
                <a:gd name="T31" fmla="*/ 1 h 131"/>
                <a:gd name="T32" fmla="*/ 0 w 118"/>
                <a:gd name="T33" fmla="*/ 1 h 131"/>
                <a:gd name="T34" fmla="*/ 0 w 118"/>
                <a:gd name="T35" fmla="*/ 1 h 131"/>
                <a:gd name="T36" fmla="*/ 0 w 118"/>
                <a:gd name="T37" fmla="*/ 1 h 131"/>
                <a:gd name="T38" fmla="*/ 0 w 118"/>
                <a:gd name="T39" fmla="*/ 1 h 131"/>
                <a:gd name="T40" fmla="*/ 0 w 118"/>
                <a:gd name="T41" fmla="*/ 1 h 131"/>
                <a:gd name="T42" fmla="*/ 0 w 118"/>
                <a:gd name="T43" fmla="*/ 1 h 131"/>
                <a:gd name="T44" fmla="*/ 0 w 118"/>
                <a:gd name="T45" fmla="*/ 1 h 131"/>
                <a:gd name="T46" fmla="*/ 0 w 118"/>
                <a:gd name="T47" fmla="*/ 1 h 131"/>
                <a:gd name="T48" fmla="*/ 0 w 118"/>
                <a:gd name="T49" fmla="*/ 1 h 131"/>
                <a:gd name="T50" fmla="*/ 0 w 118"/>
                <a:gd name="T51" fmla="*/ 1 h 131"/>
                <a:gd name="T52" fmla="*/ 0 w 118"/>
                <a:gd name="T53" fmla="*/ 1 h 131"/>
                <a:gd name="T54" fmla="*/ 0 w 118"/>
                <a:gd name="T55" fmla="*/ 1 h 131"/>
                <a:gd name="T56" fmla="*/ 0 w 118"/>
                <a:gd name="T57" fmla="*/ 1 h 131"/>
                <a:gd name="T58" fmla="*/ 0 w 118"/>
                <a:gd name="T59" fmla="*/ 1 h 131"/>
                <a:gd name="T60" fmla="*/ 0 w 118"/>
                <a:gd name="T61" fmla="*/ 1 h 131"/>
                <a:gd name="T62" fmla="*/ 0 w 118"/>
                <a:gd name="T63" fmla="*/ 1 h 131"/>
                <a:gd name="T64" fmla="*/ 0 w 118"/>
                <a:gd name="T65" fmla="*/ 1 h 131"/>
                <a:gd name="T66" fmla="*/ 0 w 118"/>
                <a:gd name="T67" fmla="*/ 1 h 131"/>
                <a:gd name="T68" fmla="*/ 0 w 118"/>
                <a:gd name="T69" fmla="*/ 1 h 131"/>
                <a:gd name="T70" fmla="*/ 0 w 118"/>
                <a:gd name="T71" fmla="*/ 1 h 131"/>
                <a:gd name="T72" fmla="*/ 0 w 118"/>
                <a:gd name="T73" fmla="*/ 1 h 131"/>
                <a:gd name="T74" fmla="*/ 0 w 118"/>
                <a:gd name="T75" fmla="*/ 1 h 131"/>
                <a:gd name="T76" fmla="*/ 0 w 118"/>
                <a:gd name="T77" fmla="*/ 1 h 131"/>
                <a:gd name="T78" fmla="*/ 0 w 118"/>
                <a:gd name="T79" fmla="*/ 0 h 131"/>
                <a:gd name="T80" fmla="*/ 0 w 118"/>
                <a:gd name="T81" fmla="*/ 0 h 131"/>
                <a:gd name="T82" fmla="*/ 0 w 118"/>
                <a:gd name="T83" fmla="*/ 0 h 131"/>
                <a:gd name="T84" fmla="*/ 0 w 118"/>
                <a:gd name="T85" fmla="*/ 1 h 131"/>
                <a:gd name="T86" fmla="*/ 0 w 118"/>
                <a:gd name="T87" fmla="*/ 1 h 131"/>
                <a:gd name="T88" fmla="*/ 0 w 118"/>
                <a:gd name="T89" fmla="*/ 1 h 131"/>
                <a:gd name="T90" fmla="*/ 0 w 118"/>
                <a:gd name="T91" fmla="*/ 1 h 131"/>
                <a:gd name="T92" fmla="*/ 0 w 118"/>
                <a:gd name="T93" fmla="*/ 1 h 131"/>
                <a:gd name="T94" fmla="*/ 0 w 118"/>
                <a:gd name="T95" fmla="*/ 1 h 131"/>
                <a:gd name="T96" fmla="*/ 0 w 118"/>
                <a:gd name="T97" fmla="*/ 1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31"/>
                <a:gd name="T149" fmla="*/ 118 w 118"/>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31">
                  <a:moveTo>
                    <a:pt x="17" y="18"/>
                  </a:moveTo>
                  <a:lnTo>
                    <a:pt x="10" y="29"/>
                  </a:lnTo>
                  <a:lnTo>
                    <a:pt x="5" y="40"/>
                  </a:lnTo>
                  <a:lnTo>
                    <a:pt x="2" y="52"/>
                  </a:lnTo>
                  <a:lnTo>
                    <a:pt x="0" y="65"/>
                  </a:lnTo>
                  <a:lnTo>
                    <a:pt x="2" y="79"/>
                  </a:lnTo>
                  <a:lnTo>
                    <a:pt x="5" y="92"/>
                  </a:lnTo>
                  <a:lnTo>
                    <a:pt x="10" y="103"/>
                  </a:lnTo>
                  <a:lnTo>
                    <a:pt x="18" y="113"/>
                  </a:lnTo>
                  <a:lnTo>
                    <a:pt x="22" y="117"/>
                  </a:lnTo>
                  <a:lnTo>
                    <a:pt x="26" y="121"/>
                  </a:lnTo>
                  <a:lnTo>
                    <a:pt x="32" y="124"/>
                  </a:lnTo>
                  <a:lnTo>
                    <a:pt x="36" y="126"/>
                  </a:lnTo>
                  <a:lnTo>
                    <a:pt x="42" y="129"/>
                  </a:lnTo>
                  <a:lnTo>
                    <a:pt x="48" y="130"/>
                  </a:lnTo>
                  <a:lnTo>
                    <a:pt x="53" y="131"/>
                  </a:lnTo>
                  <a:lnTo>
                    <a:pt x="59" y="131"/>
                  </a:lnTo>
                  <a:lnTo>
                    <a:pt x="65" y="131"/>
                  </a:lnTo>
                  <a:lnTo>
                    <a:pt x="72" y="130"/>
                  </a:lnTo>
                  <a:lnTo>
                    <a:pt x="78" y="129"/>
                  </a:lnTo>
                  <a:lnTo>
                    <a:pt x="82" y="126"/>
                  </a:lnTo>
                  <a:lnTo>
                    <a:pt x="88" y="124"/>
                  </a:lnTo>
                  <a:lnTo>
                    <a:pt x="93" y="122"/>
                  </a:lnTo>
                  <a:lnTo>
                    <a:pt x="97" y="118"/>
                  </a:lnTo>
                  <a:lnTo>
                    <a:pt x="102" y="114"/>
                  </a:lnTo>
                  <a:lnTo>
                    <a:pt x="109" y="103"/>
                  </a:lnTo>
                  <a:lnTo>
                    <a:pt x="113" y="92"/>
                  </a:lnTo>
                  <a:lnTo>
                    <a:pt x="117" y="79"/>
                  </a:lnTo>
                  <a:lnTo>
                    <a:pt x="118" y="65"/>
                  </a:lnTo>
                  <a:lnTo>
                    <a:pt x="117" y="52"/>
                  </a:lnTo>
                  <a:lnTo>
                    <a:pt x="113" y="40"/>
                  </a:lnTo>
                  <a:lnTo>
                    <a:pt x="109" y="29"/>
                  </a:lnTo>
                  <a:lnTo>
                    <a:pt x="102" y="18"/>
                  </a:lnTo>
                  <a:lnTo>
                    <a:pt x="97" y="14"/>
                  </a:lnTo>
                  <a:lnTo>
                    <a:pt x="93" y="10"/>
                  </a:lnTo>
                  <a:lnTo>
                    <a:pt x="88" y="7"/>
                  </a:lnTo>
                  <a:lnTo>
                    <a:pt x="82" y="4"/>
                  </a:lnTo>
                  <a:lnTo>
                    <a:pt x="78" y="2"/>
                  </a:lnTo>
                  <a:lnTo>
                    <a:pt x="72" y="1"/>
                  </a:lnTo>
                  <a:lnTo>
                    <a:pt x="65" y="0"/>
                  </a:lnTo>
                  <a:lnTo>
                    <a:pt x="59" y="0"/>
                  </a:lnTo>
                  <a:lnTo>
                    <a:pt x="53" y="0"/>
                  </a:lnTo>
                  <a:lnTo>
                    <a:pt x="47" y="1"/>
                  </a:lnTo>
                  <a:lnTo>
                    <a:pt x="41" y="2"/>
                  </a:lnTo>
                  <a:lnTo>
                    <a:pt x="36" y="4"/>
                  </a:lnTo>
                  <a:lnTo>
                    <a:pt x="30" y="7"/>
                  </a:lnTo>
                  <a:lnTo>
                    <a:pt x="26" y="10"/>
                  </a:lnTo>
                  <a:lnTo>
                    <a:pt x="21" y="14"/>
                  </a:lnTo>
                  <a:lnTo>
                    <a:pt x="17"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31" name="Freeform 24"/>
            <p:cNvSpPr>
              <a:spLocks/>
            </p:cNvSpPr>
            <p:nvPr/>
          </p:nvSpPr>
          <p:spPr bwMode="auto">
            <a:xfrm>
              <a:off x="5842" y="2686"/>
              <a:ext cx="55" cy="51"/>
            </a:xfrm>
            <a:custGeom>
              <a:avLst/>
              <a:gdLst>
                <a:gd name="T0" fmla="*/ 1 w 110"/>
                <a:gd name="T1" fmla="*/ 1 h 101"/>
                <a:gd name="T2" fmla="*/ 1 w 110"/>
                <a:gd name="T3" fmla="*/ 1 h 101"/>
                <a:gd name="T4" fmla="*/ 1 w 110"/>
                <a:gd name="T5" fmla="*/ 1 h 101"/>
                <a:gd name="T6" fmla="*/ 1 w 110"/>
                <a:gd name="T7" fmla="*/ 1 h 101"/>
                <a:gd name="T8" fmla="*/ 1 w 110"/>
                <a:gd name="T9" fmla="*/ 1 h 101"/>
                <a:gd name="T10" fmla="*/ 1 w 110"/>
                <a:gd name="T11" fmla="*/ 0 h 101"/>
                <a:gd name="T12" fmla="*/ 1 w 110"/>
                <a:gd name="T13" fmla="*/ 0 h 101"/>
                <a:gd name="T14" fmla="*/ 1 w 110"/>
                <a:gd name="T15" fmla="*/ 1 h 101"/>
                <a:gd name="T16" fmla="*/ 1 w 110"/>
                <a:gd name="T17" fmla="*/ 1 h 101"/>
                <a:gd name="T18" fmla="*/ 1 w 110"/>
                <a:gd name="T19" fmla="*/ 1 h 101"/>
                <a:gd name="T20" fmla="*/ 1 w 110"/>
                <a:gd name="T21" fmla="*/ 1 h 101"/>
                <a:gd name="T22" fmla="*/ 1 w 110"/>
                <a:gd name="T23" fmla="*/ 1 h 101"/>
                <a:gd name="T24" fmla="*/ 1 w 110"/>
                <a:gd name="T25" fmla="*/ 1 h 101"/>
                <a:gd name="T26" fmla="*/ 1 w 110"/>
                <a:gd name="T27" fmla="*/ 1 h 101"/>
                <a:gd name="T28" fmla="*/ 1 w 110"/>
                <a:gd name="T29" fmla="*/ 1 h 101"/>
                <a:gd name="T30" fmla="*/ 1 w 110"/>
                <a:gd name="T31" fmla="*/ 1 h 101"/>
                <a:gd name="T32" fmla="*/ 1 w 110"/>
                <a:gd name="T33" fmla="*/ 1 h 101"/>
                <a:gd name="T34" fmla="*/ 1 w 110"/>
                <a:gd name="T35" fmla="*/ 1 h 101"/>
                <a:gd name="T36" fmla="*/ 1 w 110"/>
                <a:gd name="T37" fmla="*/ 1 h 101"/>
                <a:gd name="T38" fmla="*/ 1 w 110"/>
                <a:gd name="T39" fmla="*/ 1 h 101"/>
                <a:gd name="T40" fmla="*/ 1 w 110"/>
                <a:gd name="T41" fmla="*/ 1 h 101"/>
                <a:gd name="T42" fmla="*/ 1 w 110"/>
                <a:gd name="T43" fmla="*/ 1 h 101"/>
                <a:gd name="T44" fmla="*/ 1 w 110"/>
                <a:gd name="T45" fmla="*/ 1 h 101"/>
                <a:gd name="T46" fmla="*/ 1 w 110"/>
                <a:gd name="T47" fmla="*/ 1 h 101"/>
                <a:gd name="T48" fmla="*/ 1 w 110"/>
                <a:gd name="T49" fmla="*/ 1 h 101"/>
                <a:gd name="T50" fmla="*/ 1 w 110"/>
                <a:gd name="T51" fmla="*/ 1 h 101"/>
                <a:gd name="T52" fmla="*/ 1 w 110"/>
                <a:gd name="T53" fmla="*/ 1 h 101"/>
                <a:gd name="T54" fmla="*/ 1 w 110"/>
                <a:gd name="T55" fmla="*/ 1 h 101"/>
                <a:gd name="T56" fmla="*/ 1 w 110"/>
                <a:gd name="T57" fmla="*/ 1 h 101"/>
                <a:gd name="T58" fmla="*/ 1 w 110"/>
                <a:gd name="T59" fmla="*/ 1 h 101"/>
                <a:gd name="T60" fmla="*/ 1 w 110"/>
                <a:gd name="T61" fmla="*/ 1 h 101"/>
                <a:gd name="T62" fmla="*/ 1 w 110"/>
                <a:gd name="T63" fmla="*/ 1 h 101"/>
                <a:gd name="T64" fmla="*/ 1 w 110"/>
                <a:gd name="T65" fmla="*/ 1 h 101"/>
                <a:gd name="T66" fmla="*/ 1 w 110"/>
                <a:gd name="T67" fmla="*/ 1 h 101"/>
                <a:gd name="T68" fmla="*/ 1 w 110"/>
                <a:gd name="T69" fmla="*/ 1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
                <a:gd name="T106" fmla="*/ 0 h 101"/>
                <a:gd name="T107" fmla="*/ 110 w 110"/>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 h="101">
                  <a:moveTo>
                    <a:pt x="110" y="46"/>
                  </a:moveTo>
                  <a:lnTo>
                    <a:pt x="108" y="36"/>
                  </a:lnTo>
                  <a:lnTo>
                    <a:pt x="106" y="28"/>
                  </a:lnTo>
                  <a:lnTo>
                    <a:pt x="102" y="20"/>
                  </a:lnTo>
                  <a:lnTo>
                    <a:pt x="95" y="13"/>
                  </a:lnTo>
                  <a:lnTo>
                    <a:pt x="91" y="10"/>
                  </a:lnTo>
                  <a:lnTo>
                    <a:pt x="87" y="8"/>
                  </a:lnTo>
                  <a:lnTo>
                    <a:pt x="83" y="5"/>
                  </a:lnTo>
                  <a:lnTo>
                    <a:pt x="79" y="3"/>
                  </a:lnTo>
                  <a:lnTo>
                    <a:pt x="74" y="2"/>
                  </a:lnTo>
                  <a:lnTo>
                    <a:pt x="68" y="1"/>
                  </a:lnTo>
                  <a:lnTo>
                    <a:pt x="64" y="0"/>
                  </a:lnTo>
                  <a:lnTo>
                    <a:pt x="58" y="0"/>
                  </a:lnTo>
                  <a:lnTo>
                    <a:pt x="52" y="0"/>
                  </a:lnTo>
                  <a:lnTo>
                    <a:pt x="45" y="1"/>
                  </a:lnTo>
                  <a:lnTo>
                    <a:pt x="39" y="2"/>
                  </a:lnTo>
                  <a:lnTo>
                    <a:pt x="35" y="3"/>
                  </a:lnTo>
                  <a:lnTo>
                    <a:pt x="29" y="5"/>
                  </a:lnTo>
                  <a:lnTo>
                    <a:pt x="24" y="8"/>
                  </a:lnTo>
                  <a:lnTo>
                    <a:pt x="21" y="11"/>
                  </a:lnTo>
                  <a:lnTo>
                    <a:pt x="16" y="15"/>
                  </a:lnTo>
                  <a:lnTo>
                    <a:pt x="9" y="21"/>
                  </a:lnTo>
                  <a:lnTo>
                    <a:pt x="4" y="31"/>
                  </a:lnTo>
                  <a:lnTo>
                    <a:pt x="1" y="40"/>
                  </a:lnTo>
                  <a:lnTo>
                    <a:pt x="0" y="50"/>
                  </a:lnTo>
                  <a:lnTo>
                    <a:pt x="1" y="62"/>
                  </a:lnTo>
                  <a:lnTo>
                    <a:pt x="4" y="71"/>
                  </a:lnTo>
                  <a:lnTo>
                    <a:pt x="9" y="80"/>
                  </a:lnTo>
                  <a:lnTo>
                    <a:pt x="16" y="88"/>
                  </a:lnTo>
                  <a:lnTo>
                    <a:pt x="21" y="92"/>
                  </a:lnTo>
                  <a:lnTo>
                    <a:pt x="24" y="94"/>
                  </a:lnTo>
                  <a:lnTo>
                    <a:pt x="29" y="96"/>
                  </a:lnTo>
                  <a:lnTo>
                    <a:pt x="35" y="97"/>
                  </a:lnTo>
                  <a:lnTo>
                    <a:pt x="39" y="100"/>
                  </a:lnTo>
                  <a:lnTo>
                    <a:pt x="45" y="100"/>
                  </a:lnTo>
                  <a:lnTo>
                    <a:pt x="52" y="101"/>
                  </a:lnTo>
                  <a:lnTo>
                    <a:pt x="58" y="101"/>
                  </a:lnTo>
                  <a:lnTo>
                    <a:pt x="62" y="101"/>
                  </a:lnTo>
                  <a:lnTo>
                    <a:pt x="68" y="101"/>
                  </a:lnTo>
                  <a:lnTo>
                    <a:pt x="73" y="100"/>
                  </a:lnTo>
                  <a:lnTo>
                    <a:pt x="77" y="100"/>
                  </a:lnTo>
                  <a:lnTo>
                    <a:pt x="82" y="99"/>
                  </a:lnTo>
                  <a:lnTo>
                    <a:pt x="85" y="97"/>
                  </a:lnTo>
                  <a:lnTo>
                    <a:pt x="90" y="96"/>
                  </a:lnTo>
                  <a:lnTo>
                    <a:pt x="94" y="95"/>
                  </a:lnTo>
                  <a:lnTo>
                    <a:pt x="100" y="92"/>
                  </a:lnTo>
                  <a:lnTo>
                    <a:pt x="105" y="87"/>
                  </a:lnTo>
                  <a:lnTo>
                    <a:pt x="107" y="83"/>
                  </a:lnTo>
                  <a:lnTo>
                    <a:pt x="108" y="78"/>
                  </a:lnTo>
                  <a:lnTo>
                    <a:pt x="107" y="73"/>
                  </a:lnTo>
                  <a:lnTo>
                    <a:pt x="106" y="71"/>
                  </a:lnTo>
                  <a:lnTo>
                    <a:pt x="103" y="69"/>
                  </a:lnTo>
                  <a:lnTo>
                    <a:pt x="99" y="68"/>
                  </a:lnTo>
                  <a:lnTo>
                    <a:pt x="98" y="68"/>
                  </a:lnTo>
                  <a:lnTo>
                    <a:pt x="95" y="69"/>
                  </a:lnTo>
                  <a:lnTo>
                    <a:pt x="90" y="71"/>
                  </a:lnTo>
                  <a:lnTo>
                    <a:pt x="84" y="73"/>
                  </a:lnTo>
                  <a:lnTo>
                    <a:pt x="77" y="77"/>
                  </a:lnTo>
                  <a:lnTo>
                    <a:pt x="72" y="78"/>
                  </a:lnTo>
                  <a:lnTo>
                    <a:pt x="65" y="80"/>
                  </a:lnTo>
                  <a:lnTo>
                    <a:pt x="58" y="80"/>
                  </a:lnTo>
                  <a:lnTo>
                    <a:pt x="46" y="79"/>
                  </a:lnTo>
                  <a:lnTo>
                    <a:pt x="37" y="74"/>
                  </a:lnTo>
                  <a:lnTo>
                    <a:pt x="30" y="68"/>
                  </a:lnTo>
                  <a:lnTo>
                    <a:pt x="27" y="57"/>
                  </a:lnTo>
                  <a:lnTo>
                    <a:pt x="95" y="57"/>
                  </a:lnTo>
                  <a:lnTo>
                    <a:pt x="103" y="57"/>
                  </a:lnTo>
                  <a:lnTo>
                    <a:pt x="107" y="55"/>
                  </a:lnTo>
                  <a:lnTo>
                    <a:pt x="110" y="51"/>
                  </a:lnTo>
                  <a:lnTo>
                    <a:pt x="110"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32" name="Freeform 25"/>
            <p:cNvSpPr>
              <a:spLocks/>
            </p:cNvSpPr>
            <p:nvPr/>
          </p:nvSpPr>
          <p:spPr bwMode="auto">
            <a:xfrm>
              <a:off x="6102" y="2674"/>
              <a:ext cx="55" cy="62"/>
            </a:xfrm>
            <a:custGeom>
              <a:avLst/>
              <a:gdLst>
                <a:gd name="T0" fmla="*/ 1 w 108"/>
                <a:gd name="T1" fmla="*/ 0 h 125"/>
                <a:gd name="T2" fmla="*/ 1 w 108"/>
                <a:gd name="T3" fmla="*/ 0 h 125"/>
                <a:gd name="T4" fmla="*/ 1 w 108"/>
                <a:gd name="T5" fmla="*/ 0 h 125"/>
                <a:gd name="T6" fmla="*/ 1 w 108"/>
                <a:gd name="T7" fmla="*/ 0 h 125"/>
                <a:gd name="T8" fmla="*/ 1 w 108"/>
                <a:gd name="T9" fmla="*/ 0 h 125"/>
                <a:gd name="T10" fmla="*/ 1 w 108"/>
                <a:gd name="T11" fmla="*/ 0 h 125"/>
                <a:gd name="T12" fmla="*/ 1 w 108"/>
                <a:gd name="T13" fmla="*/ 0 h 125"/>
                <a:gd name="T14" fmla="*/ 1 w 108"/>
                <a:gd name="T15" fmla="*/ 0 h 125"/>
                <a:gd name="T16" fmla="*/ 1 w 108"/>
                <a:gd name="T17" fmla="*/ 0 h 125"/>
                <a:gd name="T18" fmla="*/ 1 w 108"/>
                <a:gd name="T19" fmla="*/ 0 h 125"/>
                <a:gd name="T20" fmla="*/ 1 w 108"/>
                <a:gd name="T21" fmla="*/ 0 h 125"/>
                <a:gd name="T22" fmla="*/ 1 w 108"/>
                <a:gd name="T23" fmla="*/ 0 h 125"/>
                <a:gd name="T24" fmla="*/ 1 w 108"/>
                <a:gd name="T25" fmla="*/ 0 h 125"/>
                <a:gd name="T26" fmla="*/ 0 w 108"/>
                <a:gd name="T27" fmla="*/ 0 h 125"/>
                <a:gd name="T28" fmla="*/ 1 w 108"/>
                <a:gd name="T29" fmla="*/ 0 h 125"/>
                <a:gd name="T30" fmla="*/ 1 w 108"/>
                <a:gd name="T31" fmla="*/ 0 h 125"/>
                <a:gd name="T32" fmla="*/ 1 w 108"/>
                <a:gd name="T33" fmla="*/ 0 h 125"/>
                <a:gd name="T34" fmla="*/ 1 w 108"/>
                <a:gd name="T35" fmla="*/ 0 h 125"/>
                <a:gd name="T36" fmla="*/ 1 w 108"/>
                <a:gd name="T37" fmla="*/ 0 h 125"/>
                <a:gd name="T38" fmla="*/ 1 w 108"/>
                <a:gd name="T39" fmla="*/ 0 h 125"/>
                <a:gd name="T40" fmla="*/ 1 w 108"/>
                <a:gd name="T41" fmla="*/ 0 h 125"/>
                <a:gd name="T42" fmla="*/ 1 w 108"/>
                <a:gd name="T43" fmla="*/ 0 h 125"/>
                <a:gd name="T44" fmla="*/ 1 w 108"/>
                <a:gd name="T45" fmla="*/ 0 h 125"/>
                <a:gd name="T46" fmla="*/ 1 w 108"/>
                <a:gd name="T47" fmla="*/ 0 h 125"/>
                <a:gd name="T48" fmla="*/ 0 w 108"/>
                <a:gd name="T49" fmla="*/ 0 h 125"/>
                <a:gd name="T50" fmla="*/ 1 w 108"/>
                <a:gd name="T51" fmla="*/ 0 h 125"/>
                <a:gd name="T52" fmla="*/ 1 w 108"/>
                <a:gd name="T53" fmla="*/ 0 h 125"/>
                <a:gd name="T54" fmla="*/ 1 w 108"/>
                <a:gd name="T55" fmla="*/ 0 h 125"/>
                <a:gd name="T56" fmla="*/ 1 w 108"/>
                <a:gd name="T57" fmla="*/ 0 h 125"/>
                <a:gd name="T58" fmla="*/ 1 w 108"/>
                <a:gd name="T59" fmla="*/ 0 h 125"/>
                <a:gd name="T60" fmla="*/ 1 w 108"/>
                <a:gd name="T61" fmla="*/ 0 h 125"/>
                <a:gd name="T62" fmla="*/ 1 w 108"/>
                <a:gd name="T63" fmla="*/ 0 h 125"/>
                <a:gd name="T64" fmla="*/ 1 w 108"/>
                <a:gd name="T65" fmla="*/ 0 h 125"/>
                <a:gd name="T66" fmla="*/ 1 w 108"/>
                <a:gd name="T67" fmla="*/ 0 h 125"/>
                <a:gd name="T68" fmla="*/ 1 w 108"/>
                <a:gd name="T69" fmla="*/ 0 h 125"/>
                <a:gd name="T70" fmla="*/ 1 w 108"/>
                <a:gd name="T71" fmla="*/ 0 h 125"/>
                <a:gd name="T72" fmla="*/ 1 w 108"/>
                <a:gd name="T73" fmla="*/ 0 h 125"/>
                <a:gd name="T74" fmla="*/ 1 w 108"/>
                <a:gd name="T75" fmla="*/ 0 h 125"/>
                <a:gd name="T76" fmla="*/ 1 w 108"/>
                <a:gd name="T77" fmla="*/ 0 h 125"/>
                <a:gd name="T78" fmla="*/ 1 w 108"/>
                <a:gd name="T79" fmla="*/ 0 h 125"/>
                <a:gd name="T80" fmla="*/ 1 w 108"/>
                <a:gd name="T81" fmla="*/ 0 h 125"/>
                <a:gd name="T82" fmla="*/ 1 w 108"/>
                <a:gd name="T83" fmla="*/ 0 h 125"/>
                <a:gd name="T84" fmla="*/ 1 w 108"/>
                <a:gd name="T85" fmla="*/ 0 h 125"/>
                <a:gd name="T86" fmla="*/ 1 w 108"/>
                <a:gd name="T87" fmla="*/ 0 h 125"/>
                <a:gd name="T88" fmla="*/ 1 w 108"/>
                <a:gd name="T89" fmla="*/ 0 h 125"/>
                <a:gd name="T90" fmla="*/ 1 w 108"/>
                <a:gd name="T91" fmla="*/ 0 h 125"/>
                <a:gd name="T92" fmla="*/ 1 w 108"/>
                <a:gd name="T93" fmla="*/ 0 h 125"/>
                <a:gd name="T94" fmla="*/ 1 w 108"/>
                <a:gd name="T95" fmla="*/ 0 h 125"/>
                <a:gd name="T96" fmla="*/ 1 w 108"/>
                <a:gd name="T97" fmla="*/ 0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8"/>
                <a:gd name="T148" fmla="*/ 0 h 125"/>
                <a:gd name="T149" fmla="*/ 108 w 108"/>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8" h="125">
                  <a:moveTo>
                    <a:pt x="108" y="39"/>
                  </a:moveTo>
                  <a:lnTo>
                    <a:pt x="107" y="30"/>
                  </a:lnTo>
                  <a:lnTo>
                    <a:pt x="105" y="22"/>
                  </a:lnTo>
                  <a:lnTo>
                    <a:pt x="101" y="16"/>
                  </a:lnTo>
                  <a:lnTo>
                    <a:pt x="95" y="11"/>
                  </a:lnTo>
                  <a:lnTo>
                    <a:pt x="87" y="6"/>
                  </a:lnTo>
                  <a:lnTo>
                    <a:pt x="79" y="3"/>
                  </a:lnTo>
                  <a:lnTo>
                    <a:pt x="69" y="1"/>
                  </a:lnTo>
                  <a:lnTo>
                    <a:pt x="56" y="0"/>
                  </a:lnTo>
                  <a:lnTo>
                    <a:pt x="13" y="0"/>
                  </a:lnTo>
                  <a:lnTo>
                    <a:pt x="7" y="1"/>
                  </a:lnTo>
                  <a:lnTo>
                    <a:pt x="3" y="3"/>
                  </a:lnTo>
                  <a:lnTo>
                    <a:pt x="1" y="6"/>
                  </a:lnTo>
                  <a:lnTo>
                    <a:pt x="0" y="12"/>
                  </a:lnTo>
                  <a:lnTo>
                    <a:pt x="1" y="18"/>
                  </a:lnTo>
                  <a:lnTo>
                    <a:pt x="2" y="21"/>
                  </a:lnTo>
                  <a:lnTo>
                    <a:pt x="6" y="22"/>
                  </a:lnTo>
                  <a:lnTo>
                    <a:pt x="11" y="23"/>
                  </a:lnTo>
                  <a:lnTo>
                    <a:pt x="13" y="23"/>
                  </a:lnTo>
                  <a:lnTo>
                    <a:pt x="13" y="103"/>
                  </a:lnTo>
                  <a:lnTo>
                    <a:pt x="11" y="103"/>
                  </a:lnTo>
                  <a:lnTo>
                    <a:pt x="6" y="104"/>
                  </a:lnTo>
                  <a:lnTo>
                    <a:pt x="2" y="105"/>
                  </a:lnTo>
                  <a:lnTo>
                    <a:pt x="1" y="109"/>
                  </a:lnTo>
                  <a:lnTo>
                    <a:pt x="0" y="114"/>
                  </a:lnTo>
                  <a:lnTo>
                    <a:pt x="1" y="119"/>
                  </a:lnTo>
                  <a:lnTo>
                    <a:pt x="3" y="122"/>
                  </a:lnTo>
                  <a:lnTo>
                    <a:pt x="7" y="125"/>
                  </a:lnTo>
                  <a:lnTo>
                    <a:pt x="13" y="125"/>
                  </a:lnTo>
                  <a:lnTo>
                    <a:pt x="49" y="125"/>
                  </a:lnTo>
                  <a:lnTo>
                    <a:pt x="55" y="125"/>
                  </a:lnTo>
                  <a:lnTo>
                    <a:pt x="60" y="122"/>
                  </a:lnTo>
                  <a:lnTo>
                    <a:pt x="61" y="119"/>
                  </a:lnTo>
                  <a:lnTo>
                    <a:pt x="62" y="114"/>
                  </a:lnTo>
                  <a:lnTo>
                    <a:pt x="61" y="109"/>
                  </a:lnTo>
                  <a:lnTo>
                    <a:pt x="60" y="105"/>
                  </a:lnTo>
                  <a:lnTo>
                    <a:pt x="55" y="103"/>
                  </a:lnTo>
                  <a:lnTo>
                    <a:pt x="49" y="103"/>
                  </a:lnTo>
                  <a:lnTo>
                    <a:pt x="38" y="103"/>
                  </a:lnTo>
                  <a:lnTo>
                    <a:pt x="38" y="81"/>
                  </a:lnTo>
                  <a:lnTo>
                    <a:pt x="56" y="81"/>
                  </a:lnTo>
                  <a:lnTo>
                    <a:pt x="69" y="80"/>
                  </a:lnTo>
                  <a:lnTo>
                    <a:pt x="79" y="79"/>
                  </a:lnTo>
                  <a:lnTo>
                    <a:pt x="87" y="75"/>
                  </a:lnTo>
                  <a:lnTo>
                    <a:pt x="95" y="71"/>
                  </a:lnTo>
                  <a:lnTo>
                    <a:pt x="101" y="65"/>
                  </a:lnTo>
                  <a:lnTo>
                    <a:pt x="105" y="58"/>
                  </a:lnTo>
                  <a:lnTo>
                    <a:pt x="107" y="49"/>
                  </a:lnTo>
                  <a:lnTo>
                    <a:pt x="108" y="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33" name="Freeform 26"/>
            <p:cNvSpPr>
              <a:spLocks/>
            </p:cNvSpPr>
            <p:nvPr/>
          </p:nvSpPr>
          <p:spPr bwMode="auto">
            <a:xfrm>
              <a:off x="6230" y="2686"/>
              <a:ext cx="57" cy="51"/>
            </a:xfrm>
            <a:custGeom>
              <a:avLst/>
              <a:gdLst>
                <a:gd name="T0" fmla="*/ 0 w 116"/>
                <a:gd name="T1" fmla="*/ 1 h 101"/>
                <a:gd name="T2" fmla="*/ 0 w 116"/>
                <a:gd name="T3" fmla="*/ 1 h 101"/>
                <a:gd name="T4" fmla="*/ 0 w 116"/>
                <a:gd name="T5" fmla="*/ 1 h 101"/>
                <a:gd name="T6" fmla="*/ 0 w 116"/>
                <a:gd name="T7" fmla="*/ 1 h 101"/>
                <a:gd name="T8" fmla="*/ 0 w 116"/>
                <a:gd name="T9" fmla="*/ 1 h 101"/>
                <a:gd name="T10" fmla="*/ 0 w 116"/>
                <a:gd name="T11" fmla="*/ 1 h 101"/>
                <a:gd name="T12" fmla="*/ 0 w 116"/>
                <a:gd name="T13" fmla="*/ 1 h 101"/>
                <a:gd name="T14" fmla="*/ 0 w 116"/>
                <a:gd name="T15" fmla="*/ 1 h 101"/>
                <a:gd name="T16" fmla="*/ 0 w 116"/>
                <a:gd name="T17" fmla="*/ 1 h 101"/>
                <a:gd name="T18" fmla="*/ 0 w 116"/>
                <a:gd name="T19" fmla="*/ 1 h 101"/>
                <a:gd name="T20" fmla="*/ 0 w 116"/>
                <a:gd name="T21" fmla="*/ 1 h 101"/>
                <a:gd name="T22" fmla="*/ 0 w 116"/>
                <a:gd name="T23" fmla="*/ 1 h 101"/>
                <a:gd name="T24" fmla="*/ 0 w 116"/>
                <a:gd name="T25" fmla="*/ 1 h 101"/>
                <a:gd name="T26" fmla="*/ 0 w 116"/>
                <a:gd name="T27" fmla="*/ 1 h 101"/>
                <a:gd name="T28" fmla="*/ 0 w 116"/>
                <a:gd name="T29" fmla="*/ 1 h 101"/>
                <a:gd name="T30" fmla="*/ 0 w 116"/>
                <a:gd name="T31" fmla="*/ 1 h 101"/>
                <a:gd name="T32" fmla="*/ 0 w 116"/>
                <a:gd name="T33" fmla="*/ 1 h 101"/>
                <a:gd name="T34" fmla="*/ 0 w 116"/>
                <a:gd name="T35" fmla="*/ 1 h 101"/>
                <a:gd name="T36" fmla="*/ 0 w 116"/>
                <a:gd name="T37" fmla="*/ 1 h 101"/>
                <a:gd name="T38" fmla="*/ 0 w 116"/>
                <a:gd name="T39" fmla="*/ 1 h 101"/>
                <a:gd name="T40" fmla="*/ 0 w 116"/>
                <a:gd name="T41" fmla="*/ 1 h 101"/>
                <a:gd name="T42" fmla="*/ 0 w 116"/>
                <a:gd name="T43" fmla="*/ 1 h 101"/>
                <a:gd name="T44" fmla="*/ 0 w 116"/>
                <a:gd name="T45" fmla="*/ 1 h 101"/>
                <a:gd name="T46" fmla="*/ 0 w 116"/>
                <a:gd name="T47" fmla="*/ 1 h 101"/>
                <a:gd name="T48" fmla="*/ 0 w 116"/>
                <a:gd name="T49" fmla="*/ 1 h 101"/>
                <a:gd name="T50" fmla="*/ 0 w 116"/>
                <a:gd name="T51" fmla="*/ 1 h 101"/>
                <a:gd name="T52" fmla="*/ 0 w 116"/>
                <a:gd name="T53" fmla="*/ 1 h 101"/>
                <a:gd name="T54" fmla="*/ 0 w 116"/>
                <a:gd name="T55" fmla="*/ 1 h 101"/>
                <a:gd name="T56" fmla="*/ 0 w 116"/>
                <a:gd name="T57" fmla="*/ 1 h 101"/>
                <a:gd name="T58" fmla="*/ 0 w 116"/>
                <a:gd name="T59" fmla="*/ 1 h 101"/>
                <a:gd name="T60" fmla="*/ 0 w 116"/>
                <a:gd name="T61" fmla="*/ 1 h 101"/>
                <a:gd name="T62" fmla="*/ 0 w 116"/>
                <a:gd name="T63" fmla="*/ 1 h 101"/>
                <a:gd name="T64" fmla="*/ 0 w 116"/>
                <a:gd name="T65" fmla="*/ 1 h 101"/>
                <a:gd name="T66" fmla="*/ 0 w 116"/>
                <a:gd name="T67" fmla="*/ 1 h 101"/>
                <a:gd name="T68" fmla="*/ 0 w 116"/>
                <a:gd name="T69" fmla="*/ 1 h 101"/>
                <a:gd name="T70" fmla="*/ 0 w 116"/>
                <a:gd name="T71" fmla="*/ 1 h 101"/>
                <a:gd name="T72" fmla="*/ 0 w 116"/>
                <a:gd name="T73" fmla="*/ 1 h 101"/>
                <a:gd name="T74" fmla="*/ 0 w 116"/>
                <a:gd name="T75" fmla="*/ 1 h 101"/>
                <a:gd name="T76" fmla="*/ 0 w 116"/>
                <a:gd name="T77" fmla="*/ 1 h 101"/>
                <a:gd name="T78" fmla="*/ 0 w 116"/>
                <a:gd name="T79" fmla="*/ 0 h 101"/>
                <a:gd name="T80" fmla="*/ 0 w 116"/>
                <a:gd name="T81" fmla="*/ 0 h 101"/>
                <a:gd name="T82" fmla="*/ 0 w 116"/>
                <a:gd name="T83" fmla="*/ 0 h 101"/>
                <a:gd name="T84" fmla="*/ 0 w 116"/>
                <a:gd name="T85" fmla="*/ 1 h 101"/>
                <a:gd name="T86" fmla="*/ 0 w 116"/>
                <a:gd name="T87" fmla="*/ 1 h 101"/>
                <a:gd name="T88" fmla="*/ 0 w 116"/>
                <a:gd name="T89" fmla="*/ 1 h 101"/>
                <a:gd name="T90" fmla="*/ 0 w 116"/>
                <a:gd name="T91" fmla="*/ 1 h 101"/>
                <a:gd name="T92" fmla="*/ 0 w 116"/>
                <a:gd name="T93" fmla="*/ 1 h 101"/>
                <a:gd name="T94" fmla="*/ 0 w 116"/>
                <a:gd name="T95" fmla="*/ 1 h 101"/>
                <a:gd name="T96" fmla="*/ 0 w 116"/>
                <a:gd name="T97" fmla="*/ 1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01"/>
                <a:gd name="T149" fmla="*/ 116 w 116"/>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01">
                  <a:moveTo>
                    <a:pt x="17" y="15"/>
                  </a:moveTo>
                  <a:lnTo>
                    <a:pt x="10" y="21"/>
                  </a:lnTo>
                  <a:lnTo>
                    <a:pt x="5" y="31"/>
                  </a:lnTo>
                  <a:lnTo>
                    <a:pt x="2" y="40"/>
                  </a:lnTo>
                  <a:lnTo>
                    <a:pt x="0" y="50"/>
                  </a:lnTo>
                  <a:lnTo>
                    <a:pt x="2" y="62"/>
                  </a:lnTo>
                  <a:lnTo>
                    <a:pt x="5" y="71"/>
                  </a:lnTo>
                  <a:lnTo>
                    <a:pt x="10" y="80"/>
                  </a:lnTo>
                  <a:lnTo>
                    <a:pt x="17" y="88"/>
                  </a:lnTo>
                  <a:lnTo>
                    <a:pt x="21" y="92"/>
                  </a:lnTo>
                  <a:lnTo>
                    <a:pt x="25" y="94"/>
                  </a:lnTo>
                  <a:lnTo>
                    <a:pt x="29" y="96"/>
                  </a:lnTo>
                  <a:lnTo>
                    <a:pt x="35" y="97"/>
                  </a:lnTo>
                  <a:lnTo>
                    <a:pt x="40" y="100"/>
                  </a:lnTo>
                  <a:lnTo>
                    <a:pt x="45" y="100"/>
                  </a:lnTo>
                  <a:lnTo>
                    <a:pt x="52" y="101"/>
                  </a:lnTo>
                  <a:lnTo>
                    <a:pt x="58" y="101"/>
                  </a:lnTo>
                  <a:lnTo>
                    <a:pt x="64" y="101"/>
                  </a:lnTo>
                  <a:lnTo>
                    <a:pt x="71" y="100"/>
                  </a:lnTo>
                  <a:lnTo>
                    <a:pt x="76" y="100"/>
                  </a:lnTo>
                  <a:lnTo>
                    <a:pt x="81" y="97"/>
                  </a:lnTo>
                  <a:lnTo>
                    <a:pt x="87" y="96"/>
                  </a:lnTo>
                  <a:lnTo>
                    <a:pt x="91" y="94"/>
                  </a:lnTo>
                  <a:lnTo>
                    <a:pt x="95" y="92"/>
                  </a:lnTo>
                  <a:lnTo>
                    <a:pt x="99" y="88"/>
                  </a:lnTo>
                  <a:lnTo>
                    <a:pt x="106" y="80"/>
                  </a:lnTo>
                  <a:lnTo>
                    <a:pt x="111" y="71"/>
                  </a:lnTo>
                  <a:lnTo>
                    <a:pt x="114" y="62"/>
                  </a:lnTo>
                  <a:lnTo>
                    <a:pt x="116" y="50"/>
                  </a:lnTo>
                  <a:lnTo>
                    <a:pt x="114" y="40"/>
                  </a:lnTo>
                  <a:lnTo>
                    <a:pt x="111" y="31"/>
                  </a:lnTo>
                  <a:lnTo>
                    <a:pt x="106" y="21"/>
                  </a:lnTo>
                  <a:lnTo>
                    <a:pt x="99" y="15"/>
                  </a:lnTo>
                  <a:lnTo>
                    <a:pt x="95" y="11"/>
                  </a:lnTo>
                  <a:lnTo>
                    <a:pt x="91" y="8"/>
                  </a:lnTo>
                  <a:lnTo>
                    <a:pt x="87" y="5"/>
                  </a:lnTo>
                  <a:lnTo>
                    <a:pt x="81" y="3"/>
                  </a:lnTo>
                  <a:lnTo>
                    <a:pt x="76" y="2"/>
                  </a:lnTo>
                  <a:lnTo>
                    <a:pt x="71" y="1"/>
                  </a:lnTo>
                  <a:lnTo>
                    <a:pt x="64" y="0"/>
                  </a:lnTo>
                  <a:lnTo>
                    <a:pt x="58" y="0"/>
                  </a:lnTo>
                  <a:lnTo>
                    <a:pt x="52" y="0"/>
                  </a:lnTo>
                  <a:lnTo>
                    <a:pt x="45" y="1"/>
                  </a:lnTo>
                  <a:lnTo>
                    <a:pt x="40" y="2"/>
                  </a:lnTo>
                  <a:lnTo>
                    <a:pt x="35" y="3"/>
                  </a:lnTo>
                  <a:lnTo>
                    <a:pt x="29" y="5"/>
                  </a:lnTo>
                  <a:lnTo>
                    <a:pt x="25" y="8"/>
                  </a:lnTo>
                  <a:lnTo>
                    <a:pt x="21" y="11"/>
                  </a:lnTo>
                  <a:lnTo>
                    <a:pt x="17" y="1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34" name="Freeform 27"/>
            <p:cNvSpPr>
              <a:spLocks/>
            </p:cNvSpPr>
            <p:nvPr/>
          </p:nvSpPr>
          <p:spPr bwMode="auto">
            <a:xfrm>
              <a:off x="5184" y="1452"/>
              <a:ext cx="864" cy="864"/>
            </a:xfrm>
            <a:custGeom>
              <a:avLst/>
              <a:gdLst>
                <a:gd name="T0" fmla="*/ 1 w 1726"/>
                <a:gd name="T1" fmla="*/ 1 h 1728"/>
                <a:gd name="T2" fmla="*/ 1 w 1726"/>
                <a:gd name="T3" fmla="*/ 1 h 1728"/>
                <a:gd name="T4" fmla="*/ 1 w 1726"/>
                <a:gd name="T5" fmla="*/ 1 h 1728"/>
                <a:gd name="T6" fmla="*/ 1 w 1726"/>
                <a:gd name="T7" fmla="*/ 1 h 1728"/>
                <a:gd name="T8" fmla="*/ 1 w 1726"/>
                <a:gd name="T9" fmla="*/ 1 h 1728"/>
                <a:gd name="T10" fmla="*/ 1 w 1726"/>
                <a:gd name="T11" fmla="*/ 1 h 1728"/>
                <a:gd name="T12" fmla="*/ 1 w 1726"/>
                <a:gd name="T13" fmla="*/ 1 h 1728"/>
                <a:gd name="T14" fmla="*/ 1 w 1726"/>
                <a:gd name="T15" fmla="*/ 1 h 1728"/>
                <a:gd name="T16" fmla="*/ 1 w 1726"/>
                <a:gd name="T17" fmla="*/ 1 h 1728"/>
                <a:gd name="T18" fmla="*/ 1 w 1726"/>
                <a:gd name="T19" fmla="*/ 1 h 1728"/>
                <a:gd name="T20" fmla="*/ 1 w 1726"/>
                <a:gd name="T21" fmla="*/ 1 h 1728"/>
                <a:gd name="T22" fmla="*/ 1 w 1726"/>
                <a:gd name="T23" fmla="*/ 1 h 1728"/>
                <a:gd name="T24" fmla="*/ 1 w 1726"/>
                <a:gd name="T25" fmla="*/ 1 h 1728"/>
                <a:gd name="T26" fmla="*/ 1 w 1726"/>
                <a:gd name="T27" fmla="*/ 1 h 1728"/>
                <a:gd name="T28" fmla="*/ 1 w 1726"/>
                <a:gd name="T29" fmla="*/ 1 h 1728"/>
                <a:gd name="T30" fmla="*/ 1 w 1726"/>
                <a:gd name="T31" fmla="*/ 1 h 1728"/>
                <a:gd name="T32" fmla="*/ 1 w 1726"/>
                <a:gd name="T33" fmla="*/ 1 h 1728"/>
                <a:gd name="T34" fmla="*/ 1 w 1726"/>
                <a:gd name="T35" fmla="*/ 1 h 1728"/>
                <a:gd name="T36" fmla="*/ 1 w 1726"/>
                <a:gd name="T37" fmla="*/ 1 h 1728"/>
                <a:gd name="T38" fmla="*/ 1 w 1726"/>
                <a:gd name="T39" fmla="*/ 1 h 1728"/>
                <a:gd name="T40" fmla="*/ 1 w 1726"/>
                <a:gd name="T41" fmla="*/ 1 h 1728"/>
                <a:gd name="T42" fmla="*/ 1 w 1726"/>
                <a:gd name="T43" fmla="*/ 1 h 1728"/>
                <a:gd name="T44" fmla="*/ 1 w 1726"/>
                <a:gd name="T45" fmla="*/ 1 h 1728"/>
                <a:gd name="T46" fmla="*/ 1 w 1726"/>
                <a:gd name="T47" fmla="*/ 1 h 1728"/>
                <a:gd name="T48" fmla="*/ 1 w 1726"/>
                <a:gd name="T49" fmla="*/ 1 h 1728"/>
                <a:gd name="T50" fmla="*/ 1 w 1726"/>
                <a:gd name="T51" fmla="*/ 1 h 1728"/>
                <a:gd name="T52" fmla="*/ 1 w 1726"/>
                <a:gd name="T53" fmla="*/ 1 h 1728"/>
                <a:gd name="T54" fmla="*/ 1 w 1726"/>
                <a:gd name="T55" fmla="*/ 1 h 1728"/>
                <a:gd name="T56" fmla="*/ 1 w 1726"/>
                <a:gd name="T57" fmla="*/ 1 h 1728"/>
                <a:gd name="T58" fmla="*/ 1 w 1726"/>
                <a:gd name="T59" fmla="*/ 1 h 1728"/>
                <a:gd name="T60" fmla="*/ 1 w 1726"/>
                <a:gd name="T61" fmla="*/ 1 h 1728"/>
                <a:gd name="T62" fmla="*/ 1 w 1726"/>
                <a:gd name="T63" fmla="*/ 1 h 1728"/>
                <a:gd name="T64" fmla="*/ 1 w 1726"/>
                <a:gd name="T65" fmla="*/ 1 h 1728"/>
                <a:gd name="T66" fmla="*/ 1 w 1726"/>
                <a:gd name="T67" fmla="*/ 1 h 1728"/>
                <a:gd name="T68" fmla="*/ 1 w 1726"/>
                <a:gd name="T69" fmla="*/ 1 h 1728"/>
                <a:gd name="T70" fmla="*/ 1 w 1726"/>
                <a:gd name="T71" fmla="*/ 1 h 1728"/>
                <a:gd name="T72" fmla="*/ 1 w 1726"/>
                <a:gd name="T73" fmla="*/ 1 h 1728"/>
                <a:gd name="T74" fmla="*/ 1 w 1726"/>
                <a:gd name="T75" fmla="*/ 1 h 1728"/>
                <a:gd name="T76" fmla="*/ 1 w 1726"/>
                <a:gd name="T77" fmla="*/ 1 h 1728"/>
                <a:gd name="T78" fmla="*/ 1 w 1726"/>
                <a:gd name="T79" fmla="*/ 1 h 1728"/>
                <a:gd name="T80" fmla="*/ 1 w 1726"/>
                <a:gd name="T81" fmla="*/ 1 h 1728"/>
                <a:gd name="T82" fmla="*/ 1 w 1726"/>
                <a:gd name="T83" fmla="*/ 1 h 1728"/>
                <a:gd name="T84" fmla="*/ 1 w 1726"/>
                <a:gd name="T85" fmla="*/ 1 h 17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6"/>
                <a:gd name="T130" fmla="*/ 0 h 1728"/>
                <a:gd name="T131" fmla="*/ 1726 w 1726"/>
                <a:gd name="T132" fmla="*/ 1728 h 17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6" h="1728">
                  <a:moveTo>
                    <a:pt x="1473" y="254"/>
                  </a:moveTo>
                  <a:lnTo>
                    <a:pt x="1442" y="224"/>
                  </a:lnTo>
                  <a:lnTo>
                    <a:pt x="1410" y="196"/>
                  </a:lnTo>
                  <a:lnTo>
                    <a:pt x="1376" y="169"/>
                  </a:lnTo>
                  <a:lnTo>
                    <a:pt x="1342" y="145"/>
                  </a:lnTo>
                  <a:lnTo>
                    <a:pt x="1306" y="122"/>
                  </a:lnTo>
                  <a:lnTo>
                    <a:pt x="1269" y="102"/>
                  </a:lnTo>
                  <a:lnTo>
                    <a:pt x="1231" y="83"/>
                  </a:lnTo>
                  <a:lnTo>
                    <a:pt x="1193" y="66"/>
                  </a:lnTo>
                  <a:lnTo>
                    <a:pt x="1154" y="51"/>
                  </a:lnTo>
                  <a:lnTo>
                    <a:pt x="1114" y="37"/>
                  </a:lnTo>
                  <a:lnTo>
                    <a:pt x="1073" y="25"/>
                  </a:lnTo>
                  <a:lnTo>
                    <a:pt x="1032" y="16"/>
                  </a:lnTo>
                  <a:lnTo>
                    <a:pt x="990" y="9"/>
                  </a:lnTo>
                  <a:lnTo>
                    <a:pt x="948" y="5"/>
                  </a:lnTo>
                  <a:lnTo>
                    <a:pt x="905" y="1"/>
                  </a:lnTo>
                  <a:lnTo>
                    <a:pt x="863" y="0"/>
                  </a:lnTo>
                  <a:lnTo>
                    <a:pt x="819" y="1"/>
                  </a:lnTo>
                  <a:lnTo>
                    <a:pt x="775" y="5"/>
                  </a:lnTo>
                  <a:lnTo>
                    <a:pt x="731" y="11"/>
                  </a:lnTo>
                  <a:lnTo>
                    <a:pt x="689" y="17"/>
                  </a:lnTo>
                  <a:lnTo>
                    <a:pt x="647" y="28"/>
                  </a:lnTo>
                  <a:lnTo>
                    <a:pt x="607" y="39"/>
                  </a:lnTo>
                  <a:lnTo>
                    <a:pt x="567" y="53"/>
                  </a:lnTo>
                  <a:lnTo>
                    <a:pt x="527" y="68"/>
                  </a:lnTo>
                  <a:lnTo>
                    <a:pt x="489" y="85"/>
                  </a:lnTo>
                  <a:lnTo>
                    <a:pt x="451" y="105"/>
                  </a:lnTo>
                  <a:lnTo>
                    <a:pt x="416" y="126"/>
                  </a:lnTo>
                  <a:lnTo>
                    <a:pt x="381" y="148"/>
                  </a:lnTo>
                  <a:lnTo>
                    <a:pt x="347" y="172"/>
                  </a:lnTo>
                  <a:lnTo>
                    <a:pt x="314" y="197"/>
                  </a:lnTo>
                  <a:lnTo>
                    <a:pt x="283" y="225"/>
                  </a:lnTo>
                  <a:lnTo>
                    <a:pt x="253" y="254"/>
                  </a:lnTo>
                  <a:lnTo>
                    <a:pt x="224" y="284"/>
                  </a:lnTo>
                  <a:lnTo>
                    <a:pt x="197" y="315"/>
                  </a:lnTo>
                  <a:lnTo>
                    <a:pt x="171" y="347"/>
                  </a:lnTo>
                  <a:lnTo>
                    <a:pt x="147" y="381"/>
                  </a:lnTo>
                  <a:lnTo>
                    <a:pt x="125" y="416"/>
                  </a:lnTo>
                  <a:lnTo>
                    <a:pt x="105" y="453"/>
                  </a:lnTo>
                  <a:lnTo>
                    <a:pt x="85" y="490"/>
                  </a:lnTo>
                  <a:lnTo>
                    <a:pt x="68" y="528"/>
                  </a:lnTo>
                  <a:lnTo>
                    <a:pt x="53" y="567"/>
                  </a:lnTo>
                  <a:lnTo>
                    <a:pt x="39" y="607"/>
                  </a:lnTo>
                  <a:lnTo>
                    <a:pt x="27" y="649"/>
                  </a:lnTo>
                  <a:lnTo>
                    <a:pt x="17" y="690"/>
                  </a:lnTo>
                  <a:lnTo>
                    <a:pt x="10" y="733"/>
                  </a:lnTo>
                  <a:lnTo>
                    <a:pt x="4" y="775"/>
                  </a:lnTo>
                  <a:lnTo>
                    <a:pt x="1" y="819"/>
                  </a:lnTo>
                  <a:lnTo>
                    <a:pt x="0" y="864"/>
                  </a:lnTo>
                  <a:lnTo>
                    <a:pt x="1" y="907"/>
                  </a:lnTo>
                  <a:lnTo>
                    <a:pt x="4" y="949"/>
                  </a:lnTo>
                  <a:lnTo>
                    <a:pt x="9" y="992"/>
                  </a:lnTo>
                  <a:lnTo>
                    <a:pt x="16" y="1033"/>
                  </a:lnTo>
                  <a:lnTo>
                    <a:pt x="25" y="1075"/>
                  </a:lnTo>
                  <a:lnTo>
                    <a:pt x="37" y="1115"/>
                  </a:lnTo>
                  <a:lnTo>
                    <a:pt x="51" y="1155"/>
                  </a:lnTo>
                  <a:lnTo>
                    <a:pt x="65" y="1195"/>
                  </a:lnTo>
                  <a:lnTo>
                    <a:pt x="82" y="1233"/>
                  </a:lnTo>
                  <a:lnTo>
                    <a:pt x="101" y="1271"/>
                  </a:lnTo>
                  <a:lnTo>
                    <a:pt x="122" y="1308"/>
                  </a:lnTo>
                  <a:lnTo>
                    <a:pt x="144" y="1343"/>
                  </a:lnTo>
                  <a:lnTo>
                    <a:pt x="168" y="1378"/>
                  </a:lnTo>
                  <a:lnTo>
                    <a:pt x="194" y="1411"/>
                  </a:lnTo>
                  <a:lnTo>
                    <a:pt x="222" y="1443"/>
                  </a:lnTo>
                  <a:lnTo>
                    <a:pt x="252" y="1475"/>
                  </a:lnTo>
                  <a:lnTo>
                    <a:pt x="283" y="1504"/>
                  </a:lnTo>
                  <a:lnTo>
                    <a:pt x="315" y="1532"/>
                  </a:lnTo>
                  <a:lnTo>
                    <a:pt x="350" y="1559"/>
                  </a:lnTo>
                  <a:lnTo>
                    <a:pt x="385" y="1583"/>
                  </a:lnTo>
                  <a:lnTo>
                    <a:pt x="420" y="1606"/>
                  </a:lnTo>
                  <a:lnTo>
                    <a:pt x="456" y="1627"/>
                  </a:lnTo>
                  <a:lnTo>
                    <a:pt x="494" y="1645"/>
                  </a:lnTo>
                  <a:lnTo>
                    <a:pt x="532" y="1662"/>
                  </a:lnTo>
                  <a:lnTo>
                    <a:pt x="571" y="1677"/>
                  </a:lnTo>
                  <a:lnTo>
                    <a:pt x="611" y="1691"/>
                  </a:lnTo>
                  <a:lnTo>
                    <a:pt x="652" y="1703"/>
                  </a:lnTo>
                  <a:lnTo>
                    <a:pt x="693" y="1712"/>
                  </a:lnTo>
                  <a:lnTo>
                    <a:pt x="735" y="1719"/>
                  </a:lnTo>
                  <a:lnTo>
                    <a:pt x="777" y="1723"/>
                  </a:lnTo>
                  <a:lnTo>
                    <a:pt x="820" y="1727"/>
                  </a:lnTo>
                  <a:lnTo>
                    <a:pt x="863" y="1728"/>
                  </a:lnTo>
                  <a:lnTo>
                    <a:pt x="905" y="1727"/>
                  </a:lnTo>
                  <a:lnTo>
                    <a:pt x="948" y="1723"/>
                  </a:lnTo>
                  <a:lnTo>
                    <a:pt x="990" y="1719"/>
                  </a:lnTo>
                  <a:lnTo>
                    <a:pt x="1032" y="1712"/>
                  </a:lnTo>
                  <a:lnTo>
                    <a:pt x="1073" y="1703"/>
                  </a:lnTo>
                  <a:lnTo>
                    <a:pt x="1114" y="1691"/>
                  </a:lnTo>
                  <a:lnTo>
                    <a:pt x="1154" y="1677"/>
                  </a:lnTo>
                  <a:lnTo>
                    <a:pt x="1193" y="1662"/>
                  </a:lnTo>
                  <a:lnTo>
                    <a:pt x="1231" y="1645"/>
                  </a:lnTo>
                  <a:lnTo>
                    <a:pt x="1269" y="1627"/>
                  </a:lnTo>
                  <a:lnTo>
                    <a:pt x="1306" y="1606"/>
                  </a:lnTo>
                  <a:lnTo>
                    <a:pt x="1342" y="1583"/>
                  </a:lnTo>
                  <a:lnTo>
                    <a:pt x="1376" y="1559"/>
                  </a:lnTo>
                  <a:lnTo>
                    <a:pt x="1410" y="1532"/>
                  </a:lnTo>
                  <a:lnTo>
                    <a:pt x="1442" y="1504"/>
                  </a:lnTo>
                  <a:lnTo>
                    <a:pt x="1473" y="1475"/>
                  </a:lnTo>
                  <a:lnTo>
                    <a:pt x="1503" y="1443"/>
                  </a:lnTo>
                  <a:lnTo>
                    <a:pt x="1531" y="1411"/>
                  </a:lnTo>
                  <a:lnTo>
                    <a:pt x="1557" y="1378"/>
                  </a:lnTo>
                  <a:lnTo>
                    <a:pt x="1581" y="1343"/>
                  </a:lnTo>
                  <a:lnTo>
                    <a:pt x="1604" y="1308"/>
                  </a:lnTo>
                  <a:lnTo>
                    <a:pt x="1625" y="1271"/>
                  </a:lnTo>
                  <a:lnTo>
                    <a:pt x="1643" y="1233"/>
                  </a:lnTo>
                  <a:lnTo>
                    <a:pt x="1661" y="1195"/>
                  </a:lnTo>
                  <a:lnTo>
                    <a:pt x="1676" y="1155"/>
                  </a:lnTo>
                  <a:lnTo>
                    <a:pt x="1690" y="1115"/>
                  </a:lnTo>
                  <a:lnTo>
                    <a:pt x="1701" y="1075"/>
                  </a:lnTo>
                  <a:lnTo>
                    <a:pt x="1710" y="1033"/>
                  </a:lnTo>
                  <a:lnTo>
                    <a:pt x="1717" y="992"/>
                  </a:lnTo>
                  <a:lnTo>
                    <a:pt x="1722" y="949"/>
                  </a:lnTo>
                  <a:lnTo>
                    <a:pt x="1725" y="907"/>
                  </a:lnTo>
                  <a:lnTo>
                    <a:pt x="1726" y="864"/>
                  </a:lnTo>
                  <a:lnTo>
                    <a:pt x="1725" y="821"/>
                  </a:lnTo>
                  <a:lnTo>
                    <a:pt x="1722" y="779"/>
                  </a:lnTo>
                  <a:lnTo>
                    <a:pt x="1717" y="736"/>
                  </a:lnTo>
                  <a:lnTo>
                    <a:pt x="1710" y="695"/>
                  </a:lnTo>
                  <a:lnTo>
                    <a:pt x="1701" y="653"/>
                  </a:lnTo>
                  <a:lnTo>
                    <a:pt x="1690" y="613"/>
                  </a:lnTo>
                  <a:lnTo>
                    <a:pt x="1676" y="573"/>
                  </a:lnTo>
                  <a:lnTo>
                    <a:pt x="1661" y="533"/>
                  </a:lnTo>
                  <a:lnTo>
                    <a:pt x="1643" y="495"/>
                  </a:lnTo>
                  <a:lnTo>
                    <a:pt x="1625" y="457"/>
                  </a:lnTo>
                  <a:lnTo>
                    <a:pt x="1604" y="421"/>
                  </a:lnTo>
                  <a:lnTo>
                    <a:pt x="1581" y="385"/>
                  </a:lnTo>
                  <a:lnTo>
                    <a:pt x="1557" y="350"/>
                  </a:lnTo>
                  <a:lnTo>
                    <a:pt x="1531" y="317"/>
                  </a:lnTo>
                  <a:lnTo>
                    <a:pt x="1503" y="285"/>
                  </a:lnTo>
                  <a:lnTo>
                    <a:pt x="1473" y="2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35" name="Freeform 28"/>
            <p:cNvSpPr>
              <a:spLocks/>
            </p:cNvSpPr>
            <p:nvPr/>
          </p:nvSpPr>
          <p:spPr bwMode="auto">
            <a:xfrm>
              <a:off x="5202" y="1470"/>
              <a:ext cx="828" cy="828"/>
            </a:xfrm>
            <a:custGeom>
              <a:avLst/>
              <a:gdLst>
                <a:gd name="T0" fmla="*/ 1 w 1655"/>
                <a:gd name="T1" fmla="*/ 1 h 1656"/>
                <a:gd name="T2" fmla="*/ 1 w 1655"/>
                <a:gd name="T3" fmla="*/ 1 h 1656"/>
                <a:gd name="T4" fmla="*/ 1 w 1655"/>
                <a:gd name="T5" fmla="*/ 1 h 1656"/>
                <a:gd name="T6" fmla="*/ 1 w 1655"/>
                <a:gd name="T7" fmla="*/ 1 h 1656"/>
                <a:gd name="T8" fmla="*/ 1 w 1655"/>
                <a:gd name="T9" fmla="*/ 1 h 1656"/>
                <a:gd name="T10" fmla="*/ 1 w 1655"/>
                <a:gd name="T11" fmla="*/ 1 h 1656"/>
                <a:gd name="T12" fmla="*/ 1 w 1655"/>
                <a:gd name="T13" fmla="*/ 1 h 1656"/>
                <a:gd name="T14" fmla="*/ 1 w 1655"/>
                <a:gd name="T15" fmla="*/ 1 h 1656"/>
                <a:gd name="T16" fmla="*/ 1 w 1655"/>
                <a:gd name="T17" fmla="*/ 1 h 1656"/>
                <a:gd name="T18" fmla="*/ 1 w 1655"/>
                <a:gd name="T19" fmla="*/ 1 h 1656"/>
                <a:gd name="T20" fmla="*/ 0 w 1655"/>
                <a:gd name="T21" fmla="*/ 1 h 1656"/>
                <a:gd name="T22" fmla="*/ 1 w 1655"/>
                <a:gd name="T23" fmla="*/ 1 h 1656"/>
                <a:gd name="T24" fmla="*/ 1 w 1655"/>
                <a:gd name="T25" fmla="*/ 1 h 1656"/>
                <a:gd name="T26" fmla="*/ 1 w 1655"/>
                <a:gd name="T27" fmla="*/ 1 h 1656"/>
                <a:gd name="T28" fmla="*/ 1 w 1655"/>
                <a:gd name="T29" fmla="*/ 1 h 1656"/>
                <a:gd name="T30" fmla="*/ 1 w 1655"/>
                <a:gd name="T31" fmla="*/ 1 h 1656"/>
                <a:gd name="T32" fmla="*/ 1 w 1655"/>
                <a:gd name="T33" fmla="*/ 1 h 1656"/>
                <a:gd name="T34" fmla="*/ 1 w 1655"/>
                <a:gd name="T35" fmla="*/ 1 h 1656"/>
                <a:gd name="T36" fmla="*/ 1 w 1655"/>
                <a:gd name="T37" fmla="*/ 1 h 1656"/>
                <a:gd name="T38" fmla="*/ 1 w 1655"/>
                <a:gd name="T39" fmla="*/ 1 h 1656"/>
                <a:gd name="T40" fmla="*/ 1 w 1655"/>
                <a:gd name="T41" fmla="*/ 1 h 1656"/>
                <a:gd name="T42" fmla="*/ 1 w 1655"/>
                <a:gd name="T43" fmla="*/ 1 h 1656"/>
                <a:gd name="T44" fmla="*/ 1 w 1655"/>
                <a:gd name="T45" fmla="*/ 1 h 1656"/>
                <a:gd name="T46" fmla="*/ 1 w 1655"/>
                <a:gd name="T47" fmla="*/ 1 h 1656"/>
                <a:gd name="T48" fmla="*/ 1 w 1655"/>
                <a:gd name="T49" fmla="*/ 1 h 1656"/>
                <a:gd name="T50" fmla="*/ 1 w 1655"/>
                <a:gd name="T51" fmla="*/ 1 h 1656"/>
                <a:gd name="T52" fmla="*/ 1 w 1655"/>
                <a:gd name="T53" fmla="*/ 1 h 1656"/>
                <a:gd name="T54" fmla="*/ 1 w 1655"/>
                <a:gd name="T55" fmla="*/ 1 h 1656"/>
                <a:gd name="T56" fmla="*/ 1 w 1655"/>
                <a:gd name="T57" fmla="*/ 1 h 1656"/>
                <a:gd name="T58" fmla="*/ 1 w 1655"/>
                <a:gd name="T59" fmla="*/ 1 h 1656"/>
                <a:gd name="T60" fmla="*/ 1 w 1655"/>
                <a:gd name="T61" fmla="*/ 1 h 1656"/>
                <a:gd name="T62" fmla="*/ 1 w 1655"/>
                <a:gd name="T63" fmla="*/ 1 h 1656"/>
                <a:gd name="T64" fmla="*/ 1 w 1655"/>
                <a:gd name="T65" fmla="*/ 1 h 1656"/>
                <a:gd name="T66" fmla="*/ 1 w 1655"/>
                <a:gd name="T67" fmla="*/ 1 h 1656"/>
                <a:gd name="T68" fmla="*/ 1 w 1655"/>
                <a:gd name="T69" fmla="*/ 1 h 1656"/>
                <a:gd name="T70" fmla="*/ 1 w 1655"/>
                <a:gd name="T71" fmla="*/ 1 h 1656"/>
                <a:gd name="T72" fmla="*/ 1 w 1655"/>
                <a:gd name="T73" fmla="*/ 1 h 1656"/>
                <a:gd name="T74" fmla="*/ 1 w 1655"/>
                <a:gd name="T75" fmla="*/ 1 h 1656"/>
                <a:gd name="T76" fmla="*/ 1 w 1655"/>
                <a:gd name="T77" fmla="*/ 1 h 1656"/>
                <a:gd name="T78" fmla="*/ 1 w 1655"/>
                <a:gd name="T79" fmla="*/ 1 h 1656"/>
                <a:gd name="T80" fmla="*/ 1 w 1655"/>
                <a:gd name="T81" fmla="*/ 1 h 1656"/>
                <a:gd name="T82" fmla="*/ 1 w 1655"/>
                <a:gd name="T83" fmla="*/ 1 h 1656"/>
                <a:gd name="T84" fmla="*/ 1 w 1655"/>
                <a:gd name="T85" fmla="*/ 1 h 16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5"/>
                <a:gd name="T130" fmla="*/ 0 h 1656"/>
                <a:gd name="T131" fmla="*/ 1655 w 1655"/>
                <a:gd name="T132" fmla="*/ 1656 h 16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5" h="1656">
                  <a:moveTo>
                    <a:pt x="827" y="1656"/>
                  </a:moveTo>
                  <a:lnTo>
                    <a:pt x="785" y="1655"/>
                  </a:lnTo>
                  <a:lnTo>
                    <a:pt x="745" y="1653"/>
                  </a:lnTo>
                  <a:lnTo>
                    <a:pt x="704" y="1647"/>
                  </a:lnTo>
                  <a:lnTo>
                    <a:pt x="664" y="1640"/>
                  </a:lnTo>
                  <a:lnTo>
                    <a:pt x="625" y="1631"/>
                  </a:lnTo>
                  <a:lnTo>
                    <a:pt x="586" y="1621"/>
                  </a:lnTo>
                  <a:lnTo>
                    <a:pt x="548" y="1608"/>
                  </a:lnTo>
                  <a:lnTo>
                    <a:pt x="511" y="1593"/>
                  </a:lnTo>
                  <a:lnTo>
                    <a:pt x="474" y="1577"/>
                  </a:lnTo>
                  <a:lnTo>
                    <a:pt x="437" y="1559"/>
                  </a:lnTo>
                  <a:lnTo>
                    <a:pt x="403" y="1539"/>
                  </a:lnTo>
                  <a:lnTo>
                    <a:pt x="368" y="1517"/>
                  </a:lnTo>
                  <a:lnTo>
                    <a:pt x="336" y="1494"/>
                  </a:lnTo>
                  <a:lnTo>
                    <a:pt x="304" y="1468"/>
                  </a:lnTo>
                  <a:lnTo>
                    <a:pt x="273" y="1442"/>
                  </a:lnTo>
                  <a:lnTo>
                    <a:pt x="243" y="1413"/>
                  </a:lnTo>
                  <a:lnTo>
                    <a:pt x="214" y="1383"/>
                  </a:lnTo>
                  <a:lnTo>
                    <a:pt x="187" y="1352"/>
                  </a:lnTo>
                  <a:lnTo>
                    <a:pt x="162" y="1320"/>
                  </a:lnTo>
                  <a:lnTo>
                    <a:pt x="139" y="1288"/>
                  </a:lnTo>
                  <a:lnTo>
                    <a:pt x="117" y="1253"/>
                  </a:lnTo>
                  <a:lnTo>
                    <a:pt x="96" y="1219"/>
                  </a:lnTo>
                  <a:lnTo>
                    <a:pt x="79" y="1182"/>
                  </a:lnTo>
                  <a:lnTo>
                    <a:pt x="63" y="1145"/>
                  </a:lnTo>
                  <a:lnTo>
                    <a:pt x="48" y="1108"/>
                  </a:lnTo>
                  <a:lnTo>
                    <a:pt x="35" y="1070"/>
                  </a:lnTo>
                  <a:lnTo>
                    <a:pt x="25" y="1031"/>
                  </a:lnTo>
                  <a:lnTo>
                    <a:pt x="16" y="990"/>
                  </a:lnTo>
                  <a:lnTo>
                    <a:pt x="9" y="951"/>
                  </a:lnTo>
                  <a:lnTo>
                    <a:pt x="3" y="910"/>
                  </a:lnTo>
                  <a:lnTo>
                    <a:pt x="1" y="870"/>
                  </a:lnTo>
                  <a:lnTo>
                    <a:pt x="0" y="828"/>
                  </a:lnTo>
                  <a:lnTo>
                    <a:pt x="1" y="787"/>
                  </a:lnTo>
                  <a:lnTo>
                    <a:pt x="3" y="746"/>
                  </a:lnTo>
                  <a:lnTo>
                    <a:pt x="9" y="705"/>
                  </a:lnTo>
                  <a:lnTo>
                    <a:pt x="16" y="666"/>
                  </a:lnTo>
                  <a:lnTo>
                    <a:pt x="25" y="625"/>
                  </a:lnTo>
                  <a:lnTo>
                    <a:pt x="35" y="587"/>
                  </a:lnTo>
                  <a:lnTo>
                    <a:pt x="48" y="549"/>
                  </a:lnTo>
                  <a:lnTo>
                    <a:pt x="63" y="511"/>
                  </a:lnTo>
                  <a:lnTo>
                    <a:pt x="79" y="474"/>
                  </a:lnTo>
                  <a:lnTo>
                    <a:pt x="96" y="439"/>
                  </a:lnTo>
                  <a:lnTo>
                    <a:pt x="117" y="403"/>
                  </a:lnTo>
                  <a:lnTo>
                    <a:pt x="139" y="370"/>
                  </a:lnTo>
                  <a:lnTo>
                    <a:pt x="162" y="336"/>
                  </a:lnTo>
                  <a:lnTo>
                    <a:pt x="187" y="304"/>
                  </a:lnTo>
                  <a:lnTo>
                    <a:pt x="214" y="273"/>
                  </a:lnTo>
                  <a:lnTo>
                    <a:pt x="243" y="243"/>
                  </a:lnTo>
                  <a:lnTo>
                    <a:pt x="273" y="214"/>
                  </a:lnTo>
                  <a:lnTo>
                    <a:pt x="304" y="188"/>
                  </a:lnTo>
                  <a:lnTo>
                    <a:pt x="336" y="162"/>
                  </a:lnTo>
                  <a:lnTo>
                    <a:pt x="368" y="139"/>
                  </a:lnTo>
                  <a:lnTo>
                    <a:pt x="403" y="117"/>
                  </a:lnTo>
                  <a:lnTo>
                    <a:pt x="437" y="97"/>
                  </a:lnTo>
                  <a:lnTo>
                    <a:pt x="474" y="79"/>
                  </a:lnTo>
                  <a:lnTo>
                    <a:pt x="511" y="62"/>
                  </a:lnTo>
                  <a:lnTo>
                    <a:pt x="548" y="48"/>
                  </a:lnTo>
                  <a:lnTo>
                    <a:pt x="586" y="36"/>
                  </a:lnTo>
                  <a:lnTo>
                    <a:pt x="625" y="25"/>
                  </a:lnTo>
                  <a:lnTo>
                    <a:pt x="664" y="16"/>
                  </a:lnTo>
                  <a:lnTo>
                    <a:pt x="704" y="9"/>
                  </a:lnTo>
                  <a:lnTo>
                    <a:pt x="745" y="3"/>
                  </a:lnTo>
                  <a:lnTo>
                    <a:pt x="785" y="1"/>
                  </a:lnTo>
                  <a:lnTo>
                    <a:pt x="827" y="0"/>
                  </a:lnTo>
                  <a:lnTo>
                    <a:pt x="868" y="1"/>
                  </a:lnTo>
                  <a:lnTo>
                    <a:pt x="908" y="3"/>
                  </a:lnTo>
                  <a:lnTo>
                    <a:pt x="950" y="9"/>
                  </a:lnTo>
                  <a:lnTo>
                    <a:pt x="989" y="16"/>
                  </a:lnTo>
                  <a:lnTo>
                    <a:pt x="1029" y="25"/>
                  </a:lnTo>
                  <a:lnTo>
                    <a:pt x="1067" y="36"/>
                  </a:lnTo>
                  <a:lnTo>
                    <a:pt x="1105" y="48"/>
                  </a:lnTo>
                  <a:lnTo>
                    <a:pt x="1143" y="62"/>
                  </a:lnTo>
                  <a:lnTo>
                    <a:pt x="1180" y="79"/>
                  </a:lnTo>
                  <a:lnTo>
                    <a:pt x="1216" y="97"/>
                  </a:lnTo>
                  <a:lnTo>
                    <a:pt x="1252" y="117"/>
                  </a:lnTo>
                  <a:lnTo>
                    <a:pt x="1285" y="139"/>
                  </a:lnTo>
                  <a:lnTo>
                    <a:pt x="1318" y="162"/>
                  </a:lnTo>
                  <a:lnTo>
                    <a:pt x="1351" y="188"/>
                  </a:lnTo>
                  <a:lnTo>
                    <a:pt x="1382" y="214"/>
                  </a:lnTo>
                  <a:lnTo>
                    <a:pt x="1412" y="243"/>
                  </a:lnTo>
                  <a:lnTo>
                    <a:pt x="1440" y="273"/>
                  </a:lnTo>
                  <a:lnTo>
                    <a:pt x="1467" y="304"/>
                  </a:lnTo>
                  <a:lnTo>
                    <a:pt x="1492" y="336"/>
                  </a:lnTo>
                  <a:lnTo>
                    <a:pt x="1515" y="370"/>
                  </a:lnTo>
                  <a:lnTo>
                    <a:pt x="1537" y="403"/>
                  </a:lnTo>
                  <a:lnTo>
                    <a:pt x="1558" y="439"/>
                  </a:lnTo>
                  <a:lnTo>
                    <a:pt x="1575" y="474"/>
                  </a:lnTo>
                  <a:lnTo>
                    <a:pt x="1593" y="511"/>
                  </a:lnTo>
                  <a:lnTo>
                    <a:pt x="1606" y="549"/>
                  </a:lnTo>
                  <a:lnTo>
                    <a:pt x="1619" y="587"/>
                  </a:lnTo>
                  <a:lnTo>
                    <a:pt x="1629" y="625"/>
                  </a:lnTo>
                  <a:lnTo>
                    <a:pt x="1639" y="666"/>
                  </a:lnTo>
                  <a:lnTo>
                    <a:pt x="1645" y="705"/>
                  </a:lnTo>
                  <a:lnTo>
                    <a:pt x="1651" y="746"/>
                  </a:lnTo>
                  <a:lnTo>
                    <a:pt x="1654" y="787"/>
                  </a:lnTo>
                  <a:lnTo>
                    <a:pt x="1655" y="828"/>
                  </a:lnTo>
                  <a:lnTo>
                    <a:pt x="1654" y="871"/>
                  </a:lnTo>
                  <a:lnTo>
                    <a:pt x="1650" y="912"/>
                  </a:lnTo>
                  <a:lnTo>
                    <a:pt x="1645" y="954"/>
                  </a:lnTo>
                  <a:lnTo>
                    <a:pt x="1637" y="995"/>
                  </a:lnTo>
                  <a:lnTo>
                    <a:pt x="1628" y="1034"/>
                  </a:lnTo>
                  <a:lnTo>
                    <a:pt x="1618" y="1073"/>
                  </a:lnTo>
                  <a:lnTo>
                    <a:pt x="1604" y="1113"/>
                  </a:lnTo>
                  <a:lnTo>
                    <a:pt x="1589" y="1149"/>
                  </a:lnTo>
                  <a:lnTo>
                    <a:pt x="1573" y="1186"/>
                  </a:lnTo>
                  <a:lnTo>
                    <a:pt x="1554" y="1222"/>
                  </a:lnTo>
                  <a:lnTo>
                    <a:pt x="1535" y="1257"/>
                  </a:lnTo>
                  <a:lnTo>
                    <a:pt x="1513" y="1291"/>
                  </a:lnTo>
                  <a:lnTo>
                    <a:pt x="1490" y="1323"/>
                  </a:lnTo>
                  <a:lnTo>
                    <a:pt x="1465" y="1354"/>
                  </a:lnTo>
                  <a:lnTo>
                    <a:pt x="1439" y="1384"/>
                  </a:lnTo>
                  <a:lnTo>
                    <a:pt x="1412" y="1413"/>
                  </a:lnTo>
                  <a:lnTo>
                    <a:pt x="1383" y="1441"/>
                  </a:lnTo>
                  <a:lnTo>
                    <a:pt x="1353" y="1466"/>
                  </a:lnTo>
                  <a:lnTo>
                    <a:pt x="1322" y="1492"/>
                  </a:lnTo>
                  <a:lnTo>
                    <a:pt x="1290" y="1515"/>
                  </a:lnTo>
                  <a:lnTo>
                    <a:pt x="1255" y="1536"/>
                  </a:lnTo>
                  <a:lnTo>
                    <a:pt x="1220" y="1556"/>
                  </a:lnTo>
                  <a:lnTo>
                    <a:pt x="1185" y="1574"/>
                  </a:lnTo>
                  <a:lnTo>
                    <a:pt x="1148" y="1591"/>
                  </a:lnTo>
                  <a:lnTo>
                    <a:pt x="1111" y="1606"/>
                  </a:lnTo>
                  <a:lnTo>
                    <a:pt x="1072" y="1619"/>
                  </a:lnTo>
                  <a:lnTo>
                    <a:pt x="1033" y="1630"/>
                  </a:lnTo>
                  <a:lnTo>
                    <a:pt x="994" y="1639"/>
                  </a:lnTo>
                  <a:lnTo>
                    <a:pt x="952" y="1647"/>
                  </a:lnTo>
                  <a:lnTo>
                    <a:pt x="911" y="1652"/>
                  </a:lnTo>
                  <a:lnTo>
                    <a:pt x="869" y="1655"/>
                  </a:lnTo>
                  <a:lnTo>
                    <a:pt x="827" y="16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36" name="Rectangle 29"/>
            <p:cNvSpPr>
              <a:spLocks noChangeArrowheads="1"/>
            </p:cNvSpPr>
            <p:nvPr/>
          </p:nvSpPr>
          <p:spPr bwMode="auto">
            <a:xfrm>
              <a:off x="5624" y="1577"/>
              <a:ext cx="13" cy="8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37" name="Freeform 30"/>
            <p:cNvSpPr>
              <a:spLocks/>
            </p:cNvSpPr>
            <p:nvPr/>
          </p:nvSpPr>
          <p:spPr bwMode="auto">
            <a:xfrm>
              <a:off x="5607" y="1542"/>
              <a:ext cx="46" cy="46"/>
            </a:xfrm>
            <a:custGeom>
              <a:avLst/>
              <a:gdLst>
                <a:gd name="T0" fmla="*/ 1 w 92"/>
                <a:gd name="T1" fmla="*/ 1 h 92"/>
                <a:gd name="T2" fmla="*/ 1 w 92"/>
                <a:gd name="T3" fmla="*/ 1 h 92"/>
                <a:gd name="T4" fmla="*/ 1 w 92"/>
                <a:gd name="T5" fmla="*/ 1 h 92"/>
                <a:gd name="T6" fmla="*/ 1 w 92"/>
                <a:gd name="T7" fmla="*/ 1 h 92"/>
                <a:gd name="T8" fmla="*/ 1 w 92"/>
                <a:gd name="T9" fmla="*/ 1 h 92"/>
                <a:gd name="T10" fmla="*/ 1 w 92"/>
                <a:gd name="T11" fmla="*/ 1 h 92"/>
                <a:gd name="T12" fmla="*/ 1 w 92"/>
                <a:gd name="T13" fmla="*/ 1 h 92"/>
                <a:gd name="T14" fmla="*/ 1 w 92"/>
                <a:gd name="T15" fmla="*/ 1 h 92"/>
                <a:gd name="T16" fmla="*/ 1 w 92"/>
                <a:gd name="T17" fmla="*/ 1 h 92"/>
                <a:gd name="T18" fmla="*/ 1 w 92"/>
                <a:gd name="T19" fmla="*/ 1 h 92"/>
                <a:gd name="T20" fmla="*/ 1 w 92"/>
                <a:gd name="T21" fmla="*/ 1 h 92"/>
                <a:gd name="T22" fmla="*/ 1 w 92"/>
                <a:gd name="T23" fmla="*/ 1 h 92"/>
                <a:gd name="T24" fmla="*/ 1 w 92"/>
                <a:gd name="T25" fmla="*/ 1 h 92"/>
                <a:gd name="T26" fmla="*/ 1 w 92"/>
                <a:gd name="T27" fmla="*/ 1 h 92"/>
                <a:gd name="T28" fmla="*/ 1 w 92"/>
                <a:gd name="T29" fmla="*/ 1 h 92"/>
                <a:gd name="T30" fmla="*/ 1 w 92"/>
                <a:gd name="T31" fmla="*/ 1 h 92"/>
                <a:gd name="T32" fmla="*/ 1 w 92"/>
                <a:gd name="T33" fmla="*/ 0 h 92"/>
                <a:gd name="T34" fmla="*/ 1 w 92"/>
                <a:gd name="T35" fmla="*/ 1 h 92"/>
                <a:gd name="T36" fmla="*/ 1 w 92"/>
                <a:gd name="T37" fmla="*/ 1 h 92"/>
                <a:gd name="T38" fmla="*/ 1 w 92"/>
                <a:gd name="T39" fmla="*/ 1 h 92"/>
                <a:gd name="T40" fmla="*/ 1 w 92"/>
                <a:gd name="T41" fmla="*/ 1 h 92"/>
                <a:gd name="T42" fmla="*/ 1 w 92"/>
                <a:gd name="T43" fmla="*/ 1 h 92"/>
                <a:gd name="T44" fmla="*/ 1 w 92"/>
                <a:gd name="T45" fmla="*/ 1 h 92"/>
                <a:gd name="T46" fmla="*/ 1 w 92"/>
                <a:gd name="T47" fmla="*/ 1 h 92"/>
                <a:gd name="T48" fmla="*/ 0 w 92"/>
                <a:gd name="T49" fmla="*/ 1 h 92"/>
                <a:gd name="T50" fmla="*/ 1 w 92"/>
                <a:gd name="T51" fmla="*/ 1 h 92"/>
                <a:gd name="T52" fmla="*/ 1 w 92"/>
                <a:gd name="T53" fmla="*/ 1 h 92"/>
                <a:gd name="T54" fmla="*/ 1 w 92"/>
                <a:gd name="T55" fmla="*/ 1 h 92"/>
                <a:gd name="T56" fmla="*/ 1 w 92"/>
                <a:gd name="T57" fmla="*/ 1 h 92"/>
                <a:gd name="T58" fmla="*/ 1 w 92"/>
                <a:gd name="T59" fmla="*/ 1 h 92"/>
                <a:gd name="T60" fmla="*/ 1 w 92"/>
                <a:gd name="T61" fmla="*/ 1 h 92"/>
                <a:gd name="T62" fmla="*/ 1 w 92"/>
                <a:gd name="T63" fmla="*/ 1 h 92"/>
                <a:gd name="T64" fmla="*/ 1 w 92"/>
                <a:gd name="T65" fmla="*/ 1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92"/>
                <a:gd name="T101" fmla="*/ 92 w 92"/>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92">
                  <a:moveTo>
                    <a:pt x="46" y="92"/>
                  </a:moveTo>
                  <a:lnTo>
                    <a:pt x="56" y="91"/>
                  </a:lnTo>
                  <a:lnTo>
                    <a:pt x="65" y="89"/>
                  </a:lnTo>
                  <a:lnTo>
                    <a:pt x="73" y="84"/>
                  </a:lnTo>
                  <a:lnTo>
                    <a:pt x="80" y="78"/>
                  </a:lnTo>
                  <a:lnTo>
                    <a:pt x="86" y="71"/>
                  </a:lnTo>
                  <a:lnTo>
                    <a:pt x="89" y="63"/>
                  </a:lnTo>
                  <a:lnTo>
                    <a:pt x="91" y="54"/>
                  </a:lnTo>
                  <a:lnTo>
                    <a:pt x="92" y="46"/>
                  </a:lnTo>
                  <a:lnTo>
                    <a:pt x="91" y="37"/>
                  </a:lnTo>
                  <a:lnTo>
                    <a:pt x="89" y="27"/>
                  </a:lnTo>
                  <a:lnTo>
                    <a:pt x="86" y="21"/>
                  </a:lnTo>
                  <a:lnTo>
                    <a:pt x="80" y="14"/>
                  </a:lnTo>
                  <a:lnTo>
                    <a:pt x="73" y="8"/>
                  </a:lnTo>
                  <a:lnTo>
                    <a:pt x="65" y="3"/>
                  </a:lnTo>
                  <a:lnTo>
                    <a:pt x="56" y="1"/>
                  </a:lnTo>
                  <a:lnTo>
                    <a:pt x="46" y="0"/>
                  </a:lnTo>
                  <a:lnTo>
                    <a:pt x="37" y="1"/>
                  </a:lnTo>
                  <a:lnTo>
                    <a:pt x="28" y="3"/>
                  </a:lnTo>
                  <a:lnTo>
                    <a:pt x="21" y="8"/>
                  </a:lnTo>
                  <a:lnTo>
                    <a:pt x="14" y="14"/>
                  </a:lnTo>
                  <a:lnTo>
                    <a:pt x="8" y="21"/>
                  </a:lnTo>
                  <a:lnTo>
                    <a:pt x="4" y="27"/>
                  </a:lnTo>
                  <a:lnTo>
                    <a:pt x="1" y="37"/>
                  </a:lnTo>
                  <a:lnTo>
                    <a:pt x="0" y="46"/>
                  </a:lnTo>
                  <a:lnTo>
                    <a:pt x="1" y="54"/>
                  </a:lnTo>
                  <a:lnTo>
                    <a:pt x="4" y="63"/>
                  </a:lnTo>
                  <a:lnTo>
                    <a:pt x="8" y="71"/>
                  </a:lnTo>
                  <a:lnTo>
                    <a:pt x="14" y="78"/>
                  </a:lnTo>
                  <a:lnTo>
                    <a:pt x="21" y="84"/>
                  </a:lnTo>
                  <a:lnTo>
                    <a:pt x="29" y="89"/>
                  </a:lnTo>
                  <a:lnTo>
                    <a:pt x="38" y="91"/>
                  </a:lnTo>
                  <a:lnTo>
                    <a:pt x="46" y="9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38" name="Freeform 31"/>
            <p:cNvSpPr>
              <a:spLocks/>
            </p:cNvSpPr>
            <p:nvPr/>
          </p:nvSpPr>
          <p:spPr bwMode="auto">
            <a:xfrm>
              <a:off x="5619" y="1554"/>
              <a:ext cx="22" cy="22"/>
            </a:xfrm>
            <a:custGeom>
              <a:avLst/>
              <a:gdLst>
                <a:gd name="T0" fmla="*/ 0 w 44"/>
                <a:gd name="T1" fmla="*/ 1 h 44"/>
                <a:gd name="T2" fmla="*/ 1 w 44"/>
                <a:gd name="T3" fmla="*/ 1 h 44"/>
                <a:gd name="T4" fmla="*/ 1 w 44"/>
                <a:gd name="T5" fmla="*/ 1 h 44"/>
                <a:gd name="T6" fmla="*/ 1 w 44"/>
                <a:gd name="T7" fmla="*/ 1 h 44"/>
                <a:gd name="T8" fmla="*/ 1 w 44"/>
                <a:gd name="T9" fmla="*/ 0 h 44"/>
                <a:gd name="T10" fmla="*/ 1 w 44"/>
                <a:gd name="T11" fmla="*/ 1 h 44"/>
                <a:gd name="T12" fmla="*/ 1 w 44"/>
                <a:gd name="T13" fmla="*/ 1 h 44"/>
                <a:gd name="T14" fmla="*/ 1 w 44"/>
                <a:gd name="T15" fmla="*/ 1 h 44"/>
                <a:gd name="T16" fmla="*/ 1 w 44"/>
                <a:gd name="T17" fmla="*/ 1 h 44"/>
                <a:gd name="T18" fmla="*/ 1 w 44"/>
                <a:gd name="T19" fmla="*/ 1 h 44"/>
                <a:gd name="T20" fmla="*/ 1 w 44"/>
                <a:gd name="T21" fmla="*/ 1 h 44"/>
                <a:gd name="T22" fmla="*/ 1 w 44"/>
                <a:gd name="T23" fmla="*/ 1 h 44"/>
                <a:gd name="T24" fmla="*/ 1 w 44"/>
                <a:gd name="T25" fmla="*/ 1 h 44"/>
                <a:gd name="T26" fmla="*/ 1 w 44"/>
                <a:gd name="T27" fmla="*/ 1 h 44"/>
                <a:gd name="T28" fmla="*/ 1 w 44"/>
                <a:gd name="T29" fmla="*/ 1 h 44"/>
                <a:gd name="T30" fmla="*/ 1 w 44"/>
                <a:gd name="T31" fmla="*/ 1 h 44"/>
                <a:gd name="T32" fmla="*/ 0 w 44"/>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4"/>
                <a:gd name="T53" fmla="*/ 44 w 4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4">
                  <a:moveTo>
                    <a:pt x="0" y="22"/>
                  </a:moveTo>
                  <a:lnTo>
                    <a:pt x="3" y="14"/>
                  </a:lnTo>
                  <a:lnTo>
                    <a:pt x="7" y="7"/>
                  </a:lnTo>
                  <a:lnTo>
                    <a:pt x="14" y="2"/>
                  </a:lnTo>
                  <a:lnTo>
                    <a:pt x="22" y="0"/>
                  </a:lnTo>
                  <a:lnTo>
                    <a:pt x="32" y="2"/>
                  </a:lnTo>
                  <a:lnTo>
                    <a:pt x="38" y="7"/>
                  </a:lnTo>
                  <a:lnTo>
                    <a:pt x="43" y="14"/>
                  </a:lnTo>
                  <a:lnTo>
                    <a:pt x="44" y="22"/>
                  </a:lnTo>
                  <a:lnTo>
                    <a:pt x="43" y="30"/>
                  </a:lnTo>
                  <a:lnTo>
                    <a:pt x="38" y="37"/>
                  </a:lnTo>
                  <a:lnTo>
                    <a:pt x="32" y="41"/>
                  </a:lnTo>
                  <a:lnTo>
                    <a:pt x="22" y="44"/>
                  </a:lnTo>
                  <a:lnTo>
                    <a:pt x="14" y="41"/>
                  </a:lnTo>
                  <a:lnTo>
                    <a:pt x="7" y="37"/>
                  </a:lnTo>
                  <a:lnTo>
                    <a:pt x="3" y="30"/>
                  </a:lnTo>
                  <a:lnTo>
                    <a:pt x="0" y="22"/>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39" name="Freeform 32"/>
            <p:cNvSpPr>
              <a:spLocks/>
            </p:cNvSpPr>
            <p:nvPr/>
          </p:nvSpPr>
          <p:spPr bwMode="auto">
            <a:xfrm>
              <a:off x="4762" y="2685"/>
              <a:ext cx="20" cy="17"/>
            </a:xfrm>
            <a:custGeom>
              <a:avLst/>
              <a:gdLst>
                <a:gd name="T0" fmla="*/ 1 w 39"/>
                <a:gd name="T1" fmla="*/ 1 h 34"/>
                <a:gd name="T2" fmla="*/ 1 w 39"/>
                <a:gd name="T3" fmla="*/ 1 h 34"/>
                <a:gd name="T4" fmla="*/ 1 w 39"/>
                <a:gd name="T5" fmla="*/ 1 h 34"/>
                <a:gd name="T6" fmla="*/ 1 w 39"/>
                <a:gd name="T7" fmla="*/ 1 h 34"/>
                <a:gd name="T8" fmla="*/ 1 w 39"/>
                <a:gd name="T9" fmla="*/ 1 h 34"/>
                <a:gd name="T10" fmla="*/ 0 w 39"/>
                <a:gd name="T11" fmla="*/ 1 h 34"/>
                <a:gd name="T12" fmla="*/ 0 w 39"/>
                <a:gd name="T13" fmla="*/ 0 h 34"/>
                <a:gd name="T14" fmla="*/ 1 w 39"/>
                <a:gd name="T15" fmla="*/ 0 h 34"/>
                <a:gd name="T16" fmla="*/ 1 w 39"/>
                <a:gd name="T17" fmla="*/ 1 h 34"/>
                <a:gd name="T18" fmla="*/ 1 w 39"/>
                <a:gd name="T19" fmla="*/ 1 h 34"/>
                <a:gd name="T20" fmla="*/ 1 w 39"/>
                <a:gd name="T21" fmla="*/ 1 h 34"/>
                <a:gd name="T22" fmla="*/ 1 w 39"/>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34"/>
                <a:gd name="T38" fmla="*/ 39 w 39"/>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34">
                  <a:moveTo>
                    <a:pt x="39" y="18"/>
                  </a:moveTo>
                  <a:lnTo>
                    <a:pt x="38" y="24"/>
                  </a:lnTo>
                  <a:lnTo>
                    <a:pt x="33" y="29"/>
                  </a:lnTo>
                  <a:lnTo>
                    <a:pt x="25" y="33"/>
                  </a:lnTo>
                  <a:lnTo>
                    <a:pt x="15" y="34"/>
                  </a:lnTo>
                  <a:lnTo>
                    <a:pt x="0" y="34"/>
                  </a:lnTo>
                  <a:lnTo>
                    <a:pt x="0" y="0"/>
                  </a:lnTo>
                  <a:lnTo>
                    <a:pt x="15" y="0"/>
                  </a:lnTo>
                  <a:lnTo>
                    <a:pt x="25" y="1"/>
                  </a:lnTo>
                  <a:lnTo>
                    <a:pt x="33" y="5"/>
                  </a:lnTo>
                  <a:lnTo>
                    <a:pt x="38" y="9"/>
                  </a:lnTo>
                  <a:lnTo>
                    <a:pt x="39"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40" name="Freeform 33"/>
            <p:cNvSpPr>
              <a:spLocks/>
            </p:cNvSpPr>
            <p:nvPr/>
          </p:nvSpPr>
          <p:spPr bwMode="auto">
            <a:xfrm>
              <a:off x="4810" y="2667"/>
              <a:ext cx="48" cy="69"/>
            </a:xfrm>
            <a:custGeom>
              <a:avLst/>
              <a:gdLst>
                <a:gd name="T0" fmla="*/ 0 w 98"/>
                <a:gd name="T1" fmla="*/ 1 h 137"/>
                <a:gd name="T2" fmla="*/ 0 w 98"/>
                <a:gd name="T3" fmla="*/ 1 h 137"/>
                <a:gd name="T4" fmla="*/ 0 w 98"/>
                <a:gd name="T5" fmla="*/ 1 h 137"/>
                <a:gd name="T6" fmla="*/ 0 w 98"/>
                <a:gd name="T7" fmla="*/ 1 h 137"/>
                <a:gd name="T8" fmla="*/ 0 w 98"/>
                <a:gd name="T9" fmla="*/ 1 h 137"/>
                <a:gd name="T10" fmla="*/ 0 w 98"/>
                <a:gd name="T11" fmla="*/ 1 h 137"/>
                <a:gd name="T12" fmla="*/ 0 w 98"/>
                <a:gd name="T13" fmla="*/ 1 h 137"/>
                <a:gd name="T14" fmla="*/ 0 w 98"/>
                <a:gd name="T15" fmla="*/ 1 h 137"/>
                <a:gd name="T16" fmla="*/ 0 w 98"/>
                <a:gd name="T17" fmla="*/ 1 h 137"/>
                <a:gd name="T18" fmla="*/ 0 w 98"/>
                <a:gd name="T19" fmla="*/ 1 h 137"/>
                <a:gd name="T20" fmla="*/ 0 w 98"/>
                <a:gd name="T21" fmla="*/ 1 h 137"/>
                <a:gd name="T22" fmla="*/ 0 w 98"/>
                <a:gd name="T23" fmla="*/ 1 h 137"/>
                <a:gd name="T24" fmla="*/ 0 w 98"/>
                <a:gd name="T25" fmla="*/ 1 h 137"/>
                <a:gd name="T26" fmla="*/ 0 w 98"/>
                <a:gd name="T27" fmla="*/ 1 h 137"/>
                <a:gd name="T28" fmla="*/ 0 w 98"/>
                <a:gd name="T29" fmla="*/ 1 h 137"/>
                <a:gd name="T30" fmla="*/ 0 w 98"/>
                <a:gd name="T31" fmla="*/ 1 h 137"/>
                <a:gd name="T32" fmla="*/ 0 w 98"/>
                <a:gd name="T33" fmla="*/ 1 h 137"/>
                <a:gd name="T34" fmla="*/ 0 w 98"/>
                <a:gd name="T35" fmla="*/ 1 h 137"/>
                <a:gd name="T36" fmla="*/ 0 w 98"/>
                <a:gd name="T37" fmla="*/ 1 h 137"/>
                <a:gd name="T38" fmla="*/ 0 w 98"/>
                <a:gd name="T39" fmla="*/ 1 h 137"/>
                <a:gd name="T40" fmla="*/ 0 w 98"/>
                <a:gd name="T41" fmla="*/ 1 h 137"/>
                <a:gd name="T42" fmla="*/ 0 w 98"/>
                <a:gd name="T43" fmla="*/ 1 h 137"/>
                <a:gd name="T44" fmla="*/ 0 w 98"/>
                <a:gd name="T45" fmla="*/ 1 h 137"/>
                <a:gd name="T46" fmla="*/ 0 w 98"/>
                <a:gd name="T47" fmla="*/ 1 h 137"/>
                <a:gd name="T48" fmla="*/ 0 w 98"/>
                <a:gd name="T49" fmla="*/ 1 h 137"/>
                <a:gd name="T50" fmla="*/ 0 w 98"/>
                <a:gd name="T51" fmla="*/ 1 h 137"/>
                <a:gd name="T52" fmla="*/ 0 w 98"/>
                <a:gd name="T53" fmla="*/ 1 h 137"/>
                <a:gd name="T54" fmla="*/ 0 w 98"/>
                <a:gd name="T55" fmla="*/ 1 h 137"/>
                <a:gd name="T56" fmla="*/ 0 w 98"/>
                <a:gd name="T57" fmla="*/ 1 h 137"/>
                <a:gd name="T58" fmla="*/ 0 w 98"/>
                <a:gd name="T59" fmla="*/ 1 h 137"/>
                <a:gd name="T60" fmla="*/ 0 w 98"/>
                <a:gd name="T61" fmla="*/ 0 h 137"/>
                <a:gd name="T62" fmla="*/ 0 w 98"/>
                <a:gd name="T63" fmla="*/ 0 h 137"/>
                <a:gd name="T64" fmla="*/ 0 w 98"/>
                <a:gd name="T65" fmla="*/ 0 h 137"/>
                <a:gd name="T66" fmla="*/ 0 w 98"/>
                <a:gd name="T67" fmla="*/ 1 h 137"/>
                <a:gd name="T68" fmla="*/ 0 w 98"/>
                <a:gd name="T69" fmla="*/ 1 h 137"/>
                <a:gd name="T70" fmla="*/ 0 w 98"/>
                <a:gd name="T71" fmla="*/ 1 h 1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37"/>
                <a:gd name="T110" fmla="*/ 98 w 98"/>
                <a:gd name="T111" fmla="*/ 137 h 1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37">
                  <a:moveTo>
                    <a:pt x="62" y="4"/>
                  </a:moveTo>
                  <a:lnTo>
                    <a:pt x="62" y="115"/>
                  </a:lnTo>
                  <a:lnTo>
                    <a:pt x="84" y="115"/>
                  </a:lnTo>
                  <a:lnTo>
                    <a:pt x="91" y="115"/>
                  </a:lnTo>
                  <a:lnTo>
                    <a:pt x="94" y="117"/>
                  </a:lnTo>
                  <a:lnTo>
                    <a:pt x="97" y="121"/>
                  </a:lnTo>
                  <a:lnTo>
                    <a:pt x="98" y="126"/>
                  </a:lnTo>
                  <a:lnTo>
                    <a:pt x="97" y="131"/>
                  </a:lnTo>
                  <a:lnTo>
                    <a:pt x="94" y="134"/>
                  </a:lnTo>
                  <a:lnTo>
                    <a:pt x="91" y="137"/>
                  </a:lnTo>
                  <a:lnTo>
                    <a:pt x="84" y="137"/>
                  </a:lnTo>
                  <a:lnTo>
                    <a:pt x="13" y="137"/>
                  </a:lnTo>
                  <a:lnTo>
                    <a:pt x="7" y="137"/>
                  </a:lnTo>
                  <a:lnTo>
                    <a:pt x="3" y="134"/>
                  </a:lnTo>
                  <a:lnTo>
                    <a:pt x="1" y="131"/>
                  </a:lnTo>
                  <a:lnTo>
                    <a:pt x="0" y="126"/>
                  </a:lnTo>
                  <a:lnTo>
                    <a:pt x="1" y="121"/>
                  </a:lnTo>
                  <a:lnTo>
                    <a:pt x="3" y="117"/>
                  </a:lnTo>
                  <a:lnTo>
                    <a:pt x="7" y="115"/>
                  </a:lnTo>
                  <a:lnTo>
                    <a:pt x="13" y="115"/>
                  </a:lnTo>
                  <a:lnTo>
                    <a:pt x="36" y="115"/>
                  </a:lnTo>
                  <a:lnTo>
                    <a:pt x="36" y="23"/>
                  </a:lnTo>
                  <a:lnTo>
                    <a:pt x="24" y="23"/>
                  </a:lnTo>
                  <a:lnTo>
                    <a:pt x="18" y="21"/>
                  </a:lnTo>
                  <a:lnTo>
                    <a:pt x="14" y="20"/>
                  </a:lnTo>
                  <a:lnTo>
                    <a:pt x="12" y="17"/>
                  </a:lnTo>
                  <a:lnTo>
                    <a:pt x="10" y="11"/>
                  </a:lnTo>
                  <a:lnTo>
                    <a:pt x="12" y="5"/>
                  </a:lnTo>
                  <a:lnTo>
                    <a:pt x="14" y="2"/>
                  </a:lnTo>
                  <a:lnTo>
                    <a:pt x="18" y="1"/>
                  </a:lnTo>
                  <a:lnTo>
                    <a:pt x="24" y="0"/>
                  </a:lnTo>
                  <a:lnTo>
                    <a:pt x="55" y="0"/>
                  </a:lnTo>
                  <a:lnTo>
                    <a:pt x="59" y="0"/>
                  </a:lnTo>
                  <a:lnTo>
                    <a:pt x="61" y="1"/>
                  </a:lnTo>
                  <a:lnTo>
                    <a:pt x="62" y="2"/>
                  </a:lnTo>
                  <a:lnTo>
                    <a:pt x="6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41" name="Freeform 34"/>
            <p:cNvSpPr>
              <a:spLocks/>
            </p:cNvSpPr>
            <p:nvPr/>
          </p:nvSpPr>
          <p:spPr bwMode="auto">
            <a:xfrm>
              <a:off x="4884" y="2697"/>
              <a:ext cx="29" cy="10"/>
            </a:xfrm>
            <a:custGeom>
              <a:avLst/>
              <a:gdLst>
                <a:gd name="T0" fmla="*/ 1 w 56"/>
                <a:gd name="T1" fmla="*/ 0 h 21"/>
                <a:gd name="T2" fmla="*/ 1 w 56"/>
                <a:gd name="T3" fmla="*/ 0 h 21"/>
                <a:gd name="T4" fmla="*/ 1 w 56"/>
                <a:gd name="T5" fmla="*/ 0 h 21"/>
                <a:gd name="T6" fmla="*/ 1 w 56"/>
                <a:gd name="T7" fmla="*/ 0 h 21"/>
                <a:gd name="T8" fmla="*/ 1 w 56"/>
                <a:gd name="T9" fmla="*/ 0 h 21"/>
                <a:gd name="T10" fmla="*/ 0 w 56"/>
                <a:gd name="T11" fmla="*/ 0 h 21"/>
                <a:gd name="T12" fmla="*/ 1 w 56"/>
                <a:gd name="T13" fmla="*/ 0 h 21"/>
                <a:gd name="T14" fmla="*/ 1 w 56"/>
                <a:gd name="T15" fmla="*/ 0 h 21"/>
                <a:gd name="T16" fmla="*/ 1 w 56"/>
                <a:gd name="T17" fmla="*/ 0 h 21"/>
                <a:gd name="T18" fmla="*/ 1 w 56"/>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21"/>
                <a:gd name="T32" fmla="*/ 56 w 5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21">
                  <a:moveTo>
                    <a:pt x="29" y="0"/>
                  </a:moveTo>
                  <a:lnTo>
                    <a:pt x="39" y="1"/>
                  </a:lnTo>
                  <a:lnTo>
                    <a:pt x="47" y="5"/>
                  </a:lnTo>
                  <a:lnTo>
                    <a:pt x="53" y="12"/>
                  </a:lnTo>
                  <a:lnTo>
                    <a:pt x="56" y="21"/>
                  </a:lnTo>
                  <a:lnTo>
                    <a:pt x="0" y="21"/>
                  </a:lnTo>
                  <a:lnTo>
                    <a:pt x="3" y="12"/>
                  </a:lnTo>
                  <a:lnTo>
                    <a:pt x="9" y="5"/>
                  </a:lnTo>
                  <a:lnTo>
                    <a:pt x="18" y="1"/>
                  </a:lnTo>
                  <a:lnTo>
                    <a:pt x="2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42" name="Freeform 35"/>
            <p:cNvSpPr>
              <a:spLocks/>
            </p:cNvSpPr>
            <p:nvPr/>
          </p:nvSpPr>
          <p:spPr bwMode="auto">
            <a:xfrm>
              <a:off x="4951" y="2713"/>
              <a:ext cx="21" cy="14"/>
            </a:xfrm>
            <a:custGeom>
              <a:avLst/>
              <a:gdLst>
                <a:gd name="T0" fmla="*/ 0 w 43"/>
                <a:gd name="T1" fmla="*/ 1 h 27"/>
                <a:gd name="T2" fmla="*/ 0 w 43"/>
                <a:gd name="T3" fmla="*/ 1 h 27"/>
                <a:gd name="T4" fmla="*/ 0 w 43"/>
                <a:gd name="T5" fmla="*/ 1 h 27"/>
                <a:gd name="T6" fmla="*/ 0 w 43"/>
                <a:gd name="T7" fmla="*/ 1 h 27"/>
                <a:gd name="T8" fmla="*/ 0 w 43"/>
                <a:gd name="T9" fmla="*/ 1 h 27"/>
                <a:gd name="T10" fmla="*/ 0 w 43"/>
                <a:gd name="T11" fmla="*/ 1 h 27"/>
                <a:gd name="T12" fmla="*/ 0 w 43"/>
                <a:gd name="T13" fmla="*/ 1 h 27"/>
                <a:gd name="T14" fmla="*/ 0 w 43"/>
                <a:gd name="T15" fmla="*/ 1 h 27"/>
                <a:gd name="T16" fmla="*/ 0 w 43"/>
                <a:gd name="T17" fmla="*/ 0 h 27"/>
                <a:gd name="T18" fmla="*/ 0 w 43"/>
                <a:gd name="T19" fmla="*/ 0 h 27"/>
                <a:gd name="T20" fmla="*/ 0 w 43"/>
                <a:gd name="T21" fmla="*/ 1 h 27"/>
                <a:gd name="T22" fmla="*/ 0 w 43"/>
                <a:gd name="T23" fmla="*/ 1 h 27"/>
                <a:gd name="T24" fmla="*/ 0 w 43"/>
                <a:gd name="T25" fmla="*/ 1 h 27"/>
                <a:gd name="T26" fmla="*/ 0 w 43"/>
                <a:gd name="T27" fmla="*/ 1 h 27"/>
                <a:gd name="T28" fmla="*/ 0 w 43"/>
                <a:gd name="T29" fmla="*/ 1 h 27"/>
                <a:gd name="T30" fmla="*/ 0 w 43"/>
                <a:gd name="T31" fmla="*/ 1 h 27"/>
                <a:gd name="T32" fmla="*/ 0 w 43"/>
                <a:gd name="T33" fmla="*/ 1 h 27"/>
                <a:gd name="T34" fmla="*/ 0 w 43"/>
                <a:gd name="T35" fmla="*/ 1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7"/>
                <a:gd name="T56" fmla="*/ 43 w 4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7">
                  <a:moveTo>
                    <a:pt x="16" y="27"/>
                  </a:moveTo>
                  <a:lnTo>
                    <a:pt x="10" y="26"/>
                  </a:lnTo>
                  <a:lnTo>
                    <a:pt x="5" y="24"/>
                  </a:lnTo>
                  <a:lnTo>
                    <a:pt x="2" y="20"/>
                  </a:lnTo>
                  <a:lnTo>
                    <a:pt x="0" y="15"/>
                  </a:lnTo>
                  <a:lnTo>
                    <a:pt x="2" y="9"/>
                  </a:lnTo>
                  <a:lnTo>
                    <a:pt x="7" y="3"/>
                  </a:lnTo>
                  <a:lnTo>
                    <a:pt x="14" y="1"/>
                  </a:lnTo>
                  <a:lnTo>
                    <a:pt x="25" y="0"/>
                  </a:lnTo>
                  <a:lnTo>
                    <a:pt x="28" y="0"/>
                  </a:lnTo>
                  <a:lnTo>
                    <a:pt x="33" y="1"/>
                  </a:lnTo>
                  <a:lnTo>
                    <a:pt x="38" y="1"/>
                  </a:lnTo>
                  <a:lnTo>
                    <a:pt x="43" y="2"/>
                  </a:lnTo>
                  <a:lnTo>
                    <a:pt x="43" y="18"/>
                  </a:lnTo>
                  <a:lnTo>
                    <a:pt x="36" y="22"/>
                  </a:lnTo>
                  <a:lnTo>
                    <a:pt x="30" y="25"/>
                  </a:lnTo>
                  <a:lnTo>
                    <a:pt x="23" y="26"/>
                  </a:lnTo>
                  <a:lnTo>
                    <a:pt x="16" y="2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43" name="Freeform 36"/>
            <p:cNvSpPr>
              <a:spLocks/>
            </p:cNvSpPr>
            <p:nvPr/>
          </p:nvSpPr>
          <p:spPr bwMode="auto">
            <a:xfrm>
              <a:off x="5004" y="2686"/>
              <a:ext cx="49" cy="51"/>
            </a:xfrm>
            <a:custGeom>
              <a:avLst/>
              <a:gdLst>
                <a:gd name="T0" fmla="*/ 1 w 97"/>
                <a:gd name="T1" fmla="*/ 0 h 103"/>
                <a:gd name="T2" fmla="*/ 1 w 97"/>
                <a:gd name="T3" fmla="*/ 0 h 103"/>
                <a:gd name="T4" fmla="*/ 1 w 97"/>
                <a:gd name="T5" fmla="*/ 0 h 103"/>
                <a:gd name="T6" fmla="*/ 1 w 97"/>
                <a:gd name="T7" fmla="*/ 0 h 103"/>
                <a:gd name="T8" fmla="*/ 1 w 97"/>
                <a:gd name="T9" fmla="*/ 0 h 103"/>
                <a:gd name="T10" fmla="*/ 1 w 97"/>
                <a:gd name="T11" fmla="*/ 0 h 103"/>
                <a:gd name="T12" fmla="*/ 1 w 97"/>
                <a:gd name="T13" fmla="*/ 0 h 103"/>
                <a:gd name="T14" fmla="*/ 1 w 97"/>
                <a:gd name="T15" fmla="*/ 0 h 103"/>
                <a:gd name="T16" fmla="*/ 1 w 97"/>
                <a:gd name="T17" fmla="*/ 0 h 103"/>
                <a:gd name="T18" fmla="*/ 1 w 97"/>
                <a:gd name="T19" fmla="*/ 0 h 103"/>
                <a:gd name="T20" fmla="*/ 1 w 97"/>
                <a:gd name="T21" fmla="*/ 0 h 103"/>
                <a:gd name="T22" fmla="*/ 1 w 97"/>
                <a:gd name="T23" fmla="*/ 0 h 103"/>
                <a:gd name="T24" fmla="*/ 1 w 97"/>
                <a:gd name="T25" fmla="*/ 0 h 103"/>
                <a:gd name="T26" fmla="*/ 1 w 97"/>
                <a:gd name="T27" fmla="*/ 0 h 103"/>
                <a:gd name="T28" fmla="*/ 1 w 97"/>
                <a:gd name="T29" fmla="*/ 0 h 103"/>
                <a:gd name="T30" fmla="*/ 1 w 97"/>
                <a:gd name="T31" fmla="*/ 0 h 103"/>
                <a:gd name="T32" fmla="*/ 1 w 97"/>
                <a:gd name="T33" fmla="*/ 0 h 103"/>
                <a:gd name="T34" fmla="*/ 1 w 97"/>
                <a:gd name="T35" fmla="*/ 0 h 103"/>
                <a:gd name="T36" fmla="*/ 1 w 97"/>
                <a:gd name="T37" fmla="*/ 0 h 103"/>
                <a:gd name="T38" fmla="*/ 1 w 97"/>
                <a:gd name="T39" fmla="*/ 0 h 103"/>
                <a:gd name="T40" fmla="*/ 1 w 97"/>
                <a:gd name="T41" fmla="*/ 0 h 103"/>
                <a:gd name="T42" fmla="*/ 1 w 97"/>
                <a:gd name="T43" fmla="*/ 0 h 103"/>
                <a:gd name="T44" fmla="*/ 0 w 97"/>
                <a:gd name="T45" fmla="*/ 0 h 103"/>
                <a:gd name="T46" fmla="*/ 1 w 97"/>
                <a:gd name="T47" fmla="*/ 0 h 103"/>
                <a:gd name="T48" fmla="*/ 1 w 97"/>
                <a:gd name="T49" fmla="*/ 0 h 103"/>
                <a:gd name="T50" fmla="*/ 1 w 97"/>
                <a:gd name="T51" fmla="*/ 0 h 103"/>
                <a:gd name="T52" fmla="*/ 1 w 97"/>
                <a:gd name="T53" fmla="*/ 0 h 103"/>
                <a:gd name="T54" fmla="*/ 1 w 97"/>
                <a:gd name="T55" fmla="*/ 0 h 103"/>
                <a:gd name="T56" fmla="*/ 1 w 97"/>
                <a:gd name="T57" fmla="*/ 0 h 103"/>
                <a:gd name="T58" fmla="*/ 1 w 97"/>
                <a:gd name="T59" fmla="*/ 0 h 103"/>
                <a:gd name="T60" fmla="*/ 1 w 97"/>
                <a:gd name="T61" fmla="*/ 0 h 103"/>
                <a:gd name="T62" fmla="*/ 1 w 97"/>
                <a:gd name="T63" fmla="*/ 0 h 103"/>
                <a:gd name="T64" fmla="*/ 1 w 97"/>
                <a:gd name="T65" fmla="*/ 0 h 103"/>
                <a:gd name="T66" fmla="*/ 1 w 97"/>
                <a:gd name="T67" fmla="*/ 0 h 103"/>
                <a:gd name="T68" fmla="*/ 1 w 97"/>
                <a:gd name="T69" fmla="*/ 0 h 103"/>
                <a:gd name="T70" fmla="*/ 1 w 97"/>
                <a:gd name="T71" fmla="*/ 0 h 103"/>
                <a:gd name="T72" fmla="*/ 1 w 97"/>
                <a:gd name="T73" fmla="*/ 0 h 103"/>
                <a:gd name="T74" fmla="*/ 1 w 97"/>
                <a:gd name="T75" fmla="*/ 0 h 103"/>
                <a:gd name="T76" fmla="*/ 1 w 97"/>
                <a:gd name="T77" fmla="*/ 0 h 103"/>
                <a:gd name="T78" fmla="*/ 1 w 97"/>
                <a:gd name="T79" fmla="*/ 0 h 103"/>
                <a:gd name="T80" fmla="*/ 1 w 97"/>
                <a:gd name="T81" fmla="*/ 0 h 103"/>
                <a:gd name="T82" fmla="*/ 1 w 97"/>
                <a:gd name="T83" fmla="*/ 0 h 103"/>
                <a:gd name="T84" fmla="*/ 1 w 97"/>
                <a:gd name="T85" fmla="*/ 0 h 103"/>
                <a:gd name="T86" fmla="*/ 1 w 97"/>
                <a:gd name="T87" fmla="*/ 0 h 103"/>
                <a:gd name="T88" fmla="*/ 1 w 97"/>
                <a:gd name="T89" fmla="*/ 0 h 103"/>
                <a:gd name="T90" fmla="*/ 1 w 97"/>
                <a:gd name="T91" fmla="*/ 0 h 103"/>
                <a:gd name="T92" fmla="*/ 1 w 97"/>
                <a:gd name="T93" fmla="*/ 0 h 103"/>
                <a:gd name="T94" fmla="*/ 1 w 97"/>
                <a:gd name="T95" fmla="*/ 0 h 103"/>
                <a:gd name="T96" fmla="*/ 1 w 97"/>
                <a:gd name="T97" fmla="*/ 0 h 103"/>
                <a:gd name="T98" fmla="*/ 1 w 97"/>
                <a:gd name="T99" fmla="*/ 0 h 103"/>
                <a:gd name="T100" fmla="*/ 1 w 97"/>
                <a:gd name="T101" fmla="*/ 0 h 103"/>
                <a:gd name="T102" fmla="*/ 1 w 97"/>
                <a:gd name="T103" fmla="*/ 0 h 103"/>
                <a:gd name="T104" fmla="*/ 1 w 97"/>
                <a:gd name="T105" fmla="*/ 0 h 103"/>
                <a:gd name="T106" fmla="*/ 1 w 97"/>
                <a:gd name="T107" fmla="*/ 0 h 103"/>
                <a:gd name="T108" fmla="*/ 1 w 97"/>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
                <a:gd name="T166" fmla="*/ 0 h 103"/>
                <a:gd name="T167" fmla="*/ 97 w 97"/>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 h="103">
                  <a:moveTo>
                    <a:pt x="21" y="99"/>
                  </a:moveTo>
                  <a:lnTo>
                    <a:pt x="19" y="101"/>
                  </a:lnTo>
                  <a:lnTo>
                    <a:pt x="15" y="102"/>
                  </a:lnTo>
                  <a:lnTo>
                    <a:pt x="12" y="103"/>
                  </a:lnTo>
                  <a:lnTo>
                    <a:pt x="10" y="103"/>
                  </a:lnTo>
                  <a:lnTo>
                    <a:pt x="5" y="103"/>
                  </a:lnTo>
                  <a:lnTo>
                    <a:pt x="3" y="101"/>
                  </a:lnTo>
                  <a:lnTo>
                    <a:pt x="1" y="97"/>
                  </a:lnTo>
                  <a:lnTo>
                    <a:pt x="1" y="93"/>
                  </a:lnTo>
                  <a:lnTo>
                    <a:pt x="1" y="79"/>
                  </a:lnTo>
                  <a:lnTo>
                    <a:pt x="1" y="73"/>
                  </a:lnTo>
                  <a:lnTo>
                    <a:pt x="4" y="68"/>
                  </a:lnTo>
                  <a:lnTo>
                    <a:pt x="7" y="67"/>
                  </a:lnTo>
                  <a:lnTo>
                    <a:pt x="12" y="66"/>
                  </a:lnTo>
                  <a:lnTo>
                    <a:pt x="14" y="66"/>
                  </a:lnTo>
                  <a:lnTo>
                    <a:pt x="16" y="67"/>
                  </a:lnTo>
                  <a:lnTo>
                    <a:pt x="19" y="70"/>
                  </a:lnTo>
                  <a:lnTo>
                    <a:pt x="21" y="72"/>
                  </a:lnTo>
                  <a:lnTo>
                    <a:pt x="22" y="73"/>
                  </a:lnTo>
                  <a:lnTo>
                    <a:pt x="23" y="74"/>
                  </a:lnTo>
                  <a:lnTo>
                    <a:pt x="25" y="75"/>
                  </a:lnTo>
                  <a:lnTo>
                    <a:pt x="26" y="76"/>
                  </a:lnTo>
                  <a:lnTo>
                    <a:pt x="31" y="81"/>
                  </a:lnTo>
                  <a:lnTo>
                    <a:pt x="38" y="83"/>
                  </a:lnTo>
                  <a:lnTo>
                    <a:pt x="45" y="86"/>
                  </a:lnTo>
                  <a:lnTo>
                    <a:pt x="53" y="86"/>
                  </a:lnTo>
                  <a:lnTo>
                    <a:pt x="60" y="85"/>
                  </a:lnTo>
                  <a:lnTo>
                    <a:pt x="65" y="83"/>
                  </a:lnTo>
                  <a:lnTo>
                    <a:pt x="68" y="80"/>
                  </a:lnTo>
                  <a:lnTo>
                    <a:pt x="69" y="75"/>
                  </a:lnTo>
                  <a:lnTo>
                    <a:pt x="68" y="72"/>
                  </a:lnTo>
                  <a:lnTo>
                    <a:pt x="64" y="68"/>
                  </a:lnTo>
                  <a:lnTo>
                    <a:pt x="56" y="66"/>
                  </a:lnTo>
                  <a:lnTo>
                    <a:pt x="45" y="64"/>
                  </a:lnTo>
                  <a:lnTo>
                    <a:pt x="43" y="64"/>
                  </a:lnTo>
                  <a:lnTo>
                    <a:pt x="41" y="63"/>
                  </a:lnTo>
                  <a:lnTo>
                    <a:pt x="38" y="63"/>
                  </a:lnTo>
                  <a:lnTo>
                    <a:pt x="37" y="63"/>
                  </a:lnTo>
                  <a:lnTo>
                    <a:pt x="28" y="61"/>
                  </a:lnTo>
                  <a:lnTo>
                    <a:pt x="21" y="59"/>
                  </a:lnTo>
                  <a:lnTo>
                    <a:pt x="14" y="56"/>
                  </a:lnTo>
                  <a:lnTo>
                    <a:pt x="10" y="52"/>
                  </a:lnTo>
                  <a:lnTo>
                    <a:pt x="5" y="49"/>
                  </a:lnTo>
                  <a:lnTo>
                    <a:pt x="3" y="44"/>
                  </a:lnTo>
                  <a:lnTo>
                    <a:pt x="0" y="38"/>
                  </a:lnTo>
                  <a:lnTo>
                    <a:pt x="0" y="33"/>
                  </a:lnTo>
                  <a:lnTo>
                    <a:pt x="1" y="26"/>
                  </a:lnTo>
                  <a:lnTo>
                    <a:pt x="3" y="20"/>
                  </a:lnTo>
                  <a:lnTo>
                    <a:pt x="6" y="14"/>
                  </a:lnTo>
                  <a:lnTo>
                    <a:pt x="11" y="10"/>
                  </a:lnTo>
                  <a:lnTo>
                    <a:pt x="18" y="6"/>
                  </a:lnTo>
                  <a:lnTo>
                    <a:pt x="25" y="4"/>
                  </a:lnTo>
                  <a:lnTo>
                    <a:pt x="33" y="2"/>
                  </a:lnTo>
                  <a:lnTo>
                    <a:pt x="42" y="2"/>
                  </a:lnTo>
                  <a:lnTo>
                    <a:pt x="49" y="2"/>
                  </a:lnTo>
                  <a:lnTo>
                    <a:pt x="56" y="3"/>
                  </a:lnTo>
                  <a:lnTo>
                    <a:pt x="63" y="4"/>
                  </a:lnTo>
                  <a:lnTo>
                    <a:pt x="71" y="6"/>
                  </a:lnTo>
                  <a:lnTo>
                    <a:pt x="73" y="4"/>
                  </a:lnTo>
                  <a:lnTo>
                    <a:pt x="76" y="2"/>
                  </a:lnTo>
                  <a:lnTo>
                    <a:pt x="79" y="0"/>
                  </a:lnTo>
                  <a:lnTo>
                    <a:pt x="81" y="0"/>
                  </a:lnTo>
                  <a:lnTo>
                    <a:pt x="84" y="2"/>
                  </a:lnTo>
                  <a:lnTo>
                    <a:pt x="88" y="3"/>
                  </a:lnTo>
                  <a:lnTo>
                    <a:pt x="89" y="6"/>
                  </a:lnTo>
                  <a:lnTo>
                    <a:pt x="90" y="12"/>
                  </a:lnTo>
                  <a:lnTo>
                    <a:pt x="90" y="25"/>
                  </a:lnTo>
                  <a:lnTo>
                    <a:pt x="89" y="28"/>
                  </a:lnTo>
                  <a:lnTo>
                    <a:pt x="88" y="32"/>
                  </a:lnTo>
                  <a:lnTo>
                    <a:pt x="84" y="33"/>
                  </a:lnTo>
                  <a:lnTo>
                    <a:pt x="81" y="34"/>
                  </a:lnTo>
                  <a:lnTo>
                    <a:pt x="79" y="34"/>
                  </a:lnTo>
                  <a:lnTo>
                    <a:pt x="75" y="32"/>
                  </a:lnTo>
                  <a:lnTo>
                    <a:pt x="71" y="30"/>
                  </a:lnTo>
                  <a:lnTo>
                    <a:pt x="66" y="27"/>
                  </a:lnTo>
                  <a:lnTo>
                    <a:pt x="61" y="23"/>
                  </a:lnTo>
                  <a:lnTo>
                    <a:pt x="56" y="21"/>
                  </a:lnTo>
                  <a:lnTo>
                    <a:pt x="51" y="19"/>
                  </a:lnTo>
                  <a:lnTo>
                    <a:pt x="45" y="19"/>
                  </a:lnTo>
                  <a:lnTo>
                    <a:pt x="37" y="20"/>
                  </a:lnTo>
                  <a:lnTo>
                    <a:pt x="33" y="21"/>
                  </a:lnTo>
                  <a:lnTo>
                    <a:pt x="29" y="25"/>
                  </a:lnTo>
                  <a:lnTo>
                    <a:pt x="28" y="29"/>
                  </a:lnTo>
                  <a:lnTo>
                    <a:pt x="29" y="33"/>
                  </a:lnTo>
                  <a:lnTo>
                    <a:pt x="33" y="35"/>
                  </a:lnTo>
                  <a:lnTo>
                    <a:pt x="38" y="37"/>
                  </a:lnTo>
                  <a:lnTo>
                    <a:pt x="46" y="38"/>
                  </a:lnTo>
                  <a:lnTo>
                    <a:pt x="50" y="40"/>
                  </a:lnTo>
                  <a:lnTo>
                    <a:pt x="52" y="40"/>
                  </a:lnTo>
                  <a:lnTo>
                    <a:pt x="53" y="40"/>
                  </a:lnTo>
                  <a:lnTo>
                    <a:pt x="56" y="40"/>
                  </a:lnTo>
                  <a:lnTo>
                    <a:pt x="67" y="42"/>
                  </a:lnTo>
                  <a:lnTo>
                    <a:pt x="75" y="44"/>
                  </a:lnTo>
                  <a:lnTo>
                    <a:pt x="82" y="47"/>
                  </a:lnTo>
                  <a:lnTo>
                    <a:pt x="88" y="50"/>
                  </a:lnTo>
                  <a:lnTo>
                    <a:pt x="92" y="53"/>
                  </a:lnTo>
                  <a:lnTo>
                    <a:pt x="95" y="58"/>
                  </a:lnTo>
                  <a:lnTo>
                    <a:pt x="97" y="64"/>
                  </a:lnTo>
                  <a:lnTo>
                    <a:pt x="97" y="71"/>
                  </a:lnTo>
                  <a:lnTo>
                    <a:pt x="96" y="79"/>
                  </a:lnTo>
                  <a:lnTo>
                    <a:pt x="94" y="85"/>
                  </a:lnTo>
                  <a:lnTo>
                    <a:pt x="90" y="90"/>
                  </a:lnTo>
                  <a:lnTo>
                    <a:pt x="86" y="95"/>
                  </a:lnTo>
                  <a:lnTo>
                    <a:pt x="79" y="98"/>
                  </a:lnTo>
                  <a:lnTo>
                    <a:pt x="72" y="101"/>
                  </a:lnTo>
                  <a:lnTo>
                    <a:pt x="63" y="103"/>
                  </a:lnTo>
                  <a:lnTo>
                    <a:pt x="52" y="103"/>
                  </a:lnTo>
                  <a:lnTo>
                    <a:pt x="44" y="103"/>
                  </a:lnTo>
                  <a:lnTo>
                    <a:pt x="36" y="102"/>
                  </a:lnTo>
                  <a:lnTo>
                    <a:pt x="28" y="101"/>
                  </a:lnTo>
                  <a:lnTo>
                    <a:pt x="21" y="9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44" name="Freeform 37"/>
            <p:cNvSpPr>
              <a:spLocks/>
            </p:cNvSpPr>
            <p:nvPr/>
          </p:nvSpPr>
          <p:spPr bwMode="auto">
            <a:xfrm>
              <a:off x="5078" y="2697"/>
              <a:ext cx="29" cy="10"/>
            </a:xfrm>
            <a:custGeom>
              <a:avLst/>
              <a:gdLst>
                <a:gd name="T0" fmla="*/ 1 w 57"/>
                <a:gd name="T1" fmla="*/ 0 h 21"/>
                <a:gd name="T2" fmla="*/ 1 w 57"/>
                <a:gd name="T3" fmla="*/ 0 h 21"/>
                <a:gd name="T4" fmla="*/ 1 w 57"/>
                <a:gd name="T5" fmla="*/ 0 h 21"/>
                <a:gd name="T6" fmla="*/ 1 w 57"/>
                <a:gd name="T7" fmla="*/ 0 h 21"/>
                <a:gd name="T8" fmla="*/ 1 w 57"/>
                <a:gd name="T9" fmla="*/ 0 h 21"/>
                <a:gd name="T10" fmla="*/ 0 w 57"/>
                <a:gd name="T11" fmla="*/ 0 h 21"/>
                <a:gd name="T12" fmla="*/ 1 w 57"/>
                <a:gd name="T13" fmla="*/ 0 h 21"/>
                <a:gd name="T14" fmla="*/ 1 w 57"/>
                <a:gd name="T15" fmla="*/ 0 h 21"/>
                <a:gd name="T16" fmla="*/ 1 w 57"/>
                <a:gd name="T17" fmla="*/ 0 h 21"/>
                <a:gd name="T18" fmla="*/ 1 w 5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1"/>
                <a:gd name="T32" fmla="*/ 57 w 5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1">
                  <a:moveTo>
                    <a:pt x="29" y="0"/>
                  </a:moveTo>
                  <a:lnTo>
                    <a:pt x="40" y="1"/>
                  </a:lnTo>
                  <a:lnTo>
                    <a:pt x="48" y="5"/>
                  </a:lnTo>
                  <a:lnTo>
                    <a:pt x="54" y="12"/>
                  </a:lnTo>
                  <a:lnTo>
                    <a:pt x="57" y="21"/>
                  </a:lnTo>
                  <a:lnTo>
                    <a:pt x="0" y="21"/>
                  </a:lnTo>
                  <a:lnTo>
                    <a:pt x="5" y="12"/>
                  </a:lnTo>
                  <a:lnTo>
                    <a:pt x="10" y="5"/>
                  </a:lnTo>
                  <a:lnTo>
                    <a:pt x="18" y="1"/>
                  </a:lnTo>
                  <a:lnTo>
                    <a:pt x="2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45" name="Freeform 38"/>
            <p:cNvSpPr>
              <a:spLocks/>
            </p:cNvSpPr>
            <p:nvPr/>
          </p:nvSpPr>
          <p:spPr bwMode="auto">
            <a:xfrm>
              <a:off x="5194" y="2674"/>
              <a:ext cx="58" cy="62"/>
            </a:xfrm>
            <a:custGeom>
              <a:avLst/>
              <a:gdLst>
                <a:gd name="T0" fmla="*/ 0 w 117"/>
                <a:gd name="T1" fmla="*/ 0 h 125"/>
                <a:gd name="T2" fmla="*/ 0 w 117"/>
                <a:gd name="T3" fmla="*/ 0 h 125"/>
                <a:gd name="T4" fmla="*/ 0 w 117"/>
                <a:gd name="T5" fmla="*/ 0 h 125"/>
                <a:gd name="T6" fmla="*/ 0 w 117"/>
                <a:gd name="T7" fmla="*/ 0 h 125"/>
                <a:gd name="T8" fmla="*/ 0 w 117"/>
                <a:gd name="T9" fmla="*/ 0 h 125"/>
                <a:gd name="T10" fmla="*/ 0 w 117"/>
                <a:gd name="T11" fmla="*/ 0 h 125"/>
                <a:gd name="T12" fmla="*/ 0 w 117"/>
                <a:gd name="T13" fmla="*/ 0 h 125"/>
                <a:gd name="T14" fmla="*/ 0 w 117"/>
                <a:gd name="T15" fmla="*/ 0 h 125"/>
                <a:gd name="T16" fmla="*/ 0 w 117"/>
                <a:gd name="T17" fmla="*/ 0 h 125"/>
                <a:gd name="T18" fmla="*/ 0 w 117"/>
                <a:gd name="T19" fmla="*/ 0 h 125"/>
                <a:gd name="T20" fmla="*/ 0 w 117"/>
                <a:gd name="T21" fmla="*/ 0 h 125"/>
                <a:gd name="T22" fmla="*/ 0 w 117"/>
                <a:gd name="T23" fmla="*/ 0 h 125"/>
                <a:gd name="T24" fmla="*/ 0 w 117"/>
                <a:gd name="T25" fmla="*/ 0 h 125"/>
                <a:gd name="T26" fmla="*/ 0 w 117"/>
                <a:gd name="T27" fmla="*/ 0 h 125"/>
                <a:gd name="T28" fmla="*/ 0 w 117"/>
                <a:gd name="T29" fmla="*/ 0 h 125"/>
                <a:gd name="T30" fmla="*/ 0 w 117"/>
                <a:gd name="T31" fmla="*/ 0 h 125"/>
                <a:gd name="T32" fmla="*/ 0 w 117"/>
                <a:gd name="T33" fmla="*/ 0 h 125"/>
                <a:gd name="T34" fmla="*/ 0 w 117"/>
                <a:gd name="T35" fmla="*/ 0 h 125"/>
                <a:gd name="T36" fmla="*/ 0 w 117"/>
                <a:gd name="T37" fmla="*/ 0 h 125"/>
                <a:gd name="T38" fmla="*/ 0 w 117"/>
                <a:gd name="T39" fmla="*/ 0 h 125"/>
                <a:gd name="T40" fmla="*/ 0 w 117"/>
                <a:gd name="T41" fmla="*/ 0 h 125"/>
                <a:gd name="T42" fmla="*/ 0 w 117"/>
                <a:gd name="T43" fmla="*/ 0 h 125"/>
                <a:gd name="T44" fmla="*/ 0 w 117"/>
                <a:gd name="T45" fmla="*/ 0 h 125"/>
                <a:gd name="T46" fmla="*/ 0 w 117"/>
                <a:gd name="T47" fmla="*/ 0 h 125"/>
                <a:gd name="T48" fmla="*/ 0 w 117"/>
                <a:gd name="T49" fmla="*/ 0 h 125"/>
                <a:gd name="T50" fmla="*/ 0 w 117"/>
                <a:gd name="T51" fmla="*/ 0 h 125"/>
                <a:gd name="T52" fmla="*/ 0 w 117"/>
                <a:gd name="T53" fmla="*/ 0 h 125"/>
                <a:gd name="T54" fmla="*/ 0 w 117"/>
                <a:gd name="T55" fmla="*/ 0 h 125"/>
                <a:gd name="T56" fmla="*/ 0 w 117"/>
                <a:gd name="T57" fmla="*/ 0 h 125"/>
                <a:gd name="T58" fmla="*/ 0 w 117"/>
                <a:gd name="T59" fmla="*/ 0 h 125"/>
                <a:gd name="T60" fmla="*/ 0 w 117"/>
                <a:gd name="T61" fmla="*/ 0 h 125"/>
                <a:gd name="T62" fmla="*/ 0 w 117"/>
                <a:gd name="T63" fmla="*/ 0 h 125"/>
                <a:gd name="T64" fmla="*/ 0 w 117"/>
                <a:gd name="T65" fmla="*/ 0 h 125"/>
                <a:gd name="T66" fmla="*/ 0 w 117"/>
                <a:gd name="T67" fmla="*/ 0 h 125"/>
                <a:gd name="T68" fmla="*/ 0 w 117"/>
                <a:gd name="T69" fmla="*/ 0 h 125"/>
                <a:gd name="T70" fmla="*/ 0 w 117"/>
                <a:gd name="T71" fmla="*/ 0 h 125"/>
                <a:gd name="T72" fmla="*/ 0 w 117"/>
                <a:gd name="T73" fmla="*/ 0 h 125"/>
                <a:gd name="T74" fmla="*/ 0 w 117"/>
                <a:gd name="T75" fmla="*/ 0 h 125"/>
                <a:gd name="T76" fmla="*/ 0 w 117"/>
                <a:gd name="T77" fmla="*/ 0 h 125"/>
                <a:gd name="T78" fmla="*/ 0 w 117"/>
                <a:gd name="T79" fmla="*/ 0 h 125"/>
                <a:gd name="T80" fmla="*/ 0 w 117"/>
                <a:gd name="T81" fmla="*/ 0 h 125"/>
                <a:gd name="T82" fmla="*/ 0 w 117"/>
                <a:gd name="T83" fmla="*/ 0 h 125"/>
                <a:gd name="T84" fmla="*/ 0 w 117"/>
                <a:gd name="T85" fmla="*/ 0 h 125"/>
                <a:gd name="T86" fmla="*/ 0 w 117"/>
                <a:gd name="T87" fmla="*/ 0 h 125"/>
                <a:gd name="T88" fmla="*/ 0 w 117"/>
                <a:gd name="T89" fmla="*/ 0 h 125"/>
                <a:gd name="T90" fmla="*/ 0 w 117"/>
                <a:gd name="T91" fmla="*/ 0 h 125"/>
                <a:gd name="T92" fmla="*/ 0 w 117"/>
                <a:gd name="T93" fmla="*/ 0 h 125"/>
                <a:gd name="T94" fmla="*/ 0 w 117"/>
                <a:gd name="T95" fmla="*/ 0 h 125"/>
                <a:gd name="T96" fmla="*/ 0 w 117"/>
                <a:gd name="T97" fmla="*/ 0 h 125"/>
                <a:gd name="T98" fmla="*/ 0 w 117"/>
                <a:gd name="T99" fmla="*/ 0 h 125"/>
                <a:gd name="T100" fmla="*/ 0 w 117"/>
                <a:gd name="T101" fmla="*/ 0 h 125"/>
                <a:gd name="T102" fmla="*/ 0 w 117"/>
                <a:gd name="T103" fmla="*/ 0 h 125"/>
                <a:gd name="T104" fmla="*/ 0 w 117"/>
                <a:gd name="T105" fmla="*/ 0 h 125"/>
                <a:gd name="T106" fmla="*/ 0 w 117"/>
                <a:gd name="T107" fmla="*/ 0 h 125"/>
                <a:gd name="T108" fmla="*/ 0 w 117"/>
                <a:gd name="T109" fmla="*/ 0 h 125"/>
                <a:gd name="T110" fmla="*/ 0 w 117"/>
                <a:gd name="T111" fmla="*/ 0 h 125"/>
                <a:gd name="T112" fmla="*/ 0 w 117"/>
                <a:gd name="T113" fmla="*/ 0 h 125"/>
                <a:gd name="T114" fmla="*/ 0 w 117"/>
                <a:gd name="T115" fmla="*/ 0 h 125"/>
                <a:gd name="T116" fmla="*/ 0 w 117"/>
                <a:gd name="T117" fmla="*/ 0 h 125"/>
                <a:gd name="T118" fmla="*/ 0 w 117"/>
                <a:gd name="T119" fmla="*/ 0 h 125"/>
                <a:gd name="T120" fmla="*/ 0 w 117"/>
                <a:gd name="T121" fmla="*/ 0 h 125"/>
                <a:gd name="T122" fmla="*/ 0 w 117"/>
                <a:gd name="T123" fmla="*/ 0 h 125"/>
                <a:gd name="T124" fmla="*/ 0 w 117"/>
                <a:gd name="T125" fmla="*/ 0 h 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25"/>
                <a:gd name="T191" fmla="*/ 117 w 117"/>
                <a:gd name="T192" fmla="*/ 125 h 1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25">
                  <a:moveTo>
                    <a:pt x="95" y="45"/>
                  </a:moveTo>
                  <a:lnTo>
                    <a:pt x="94" y="23"/>
                  </a:lnTo>
                  <a:lnTo>
                    <a:pt x="72" y="23"/>
                  </a:lnTo>
                  <a:lnTo>
                    <a:pt x="72" y="102"/>
                  </a:lnTo>
                  <a:lnTo>
                    <a:pt x="90" y="102"/>
                  </a:lnTo>
                  <a:lnTo>
                    <a:pt x="96" y="103"/>
                  </a:lnTo>
                  <a:lnTo>
                    <a:pt x="100" y="104"/>
                  </a:lnTo>
                  <a:lnTo>
                    <a:pt x="102" y="109"/>
                  </a:lnTo>
                  <a:lnTo>
                    <a:pt x="103" y="114"/>
                  </a:lnTo>
                  <a:lnTo>
                    <a:pt x="102" y="119"/>
                  </a:lnTo>
                  <a:lnTo>
                    <a:pt x="100" y="122"/>
                  </a:lnTo>
                  <a:lnTo>
                    <a:pt x="96" y="125"/>
                  </a:lnTo>
                  <a:lnTo>
                    <a:pt x="90" y="125"/>
                  </a:lnTo>
                  <a:lnTo>
                    <a:pt x="27" y="125"/>
                  </a:lnTo>
                  <a:lnTo>
                    <a:pt x="21" y="125"/>
                  </a:lnTo>
                  <a:lnTo>
                    <a:pt x="18" y="122"/>
                  </a:lnTo>
                  <a:lnTo>
                    <a:pt x="15" y="119"/>
                  </a:lnTo>
                  <a:lnTo>
                    <a:pt x="14" y="114"/>
                  </a:lnTo>
                  <a:lnTo>
                    <a:pt x="15" y="109"/>
                  </a:lnTo>
                  <a:lnTo>
                    <a:pt x="18" y="104"/>
                  </a:lnTo>
                  <a:lnTo>
                    <a:pt x="21" y="103"/>
                  </a:lnTo>
                  <a:lnTo>
                    <a:pt x="27" y="102"/>
                  </a:lnTo>
                  <a:lnTo>
                    <a:pt x="45" y="102"/>
                  </a:lnTo>
                  <a:lnTo>
                    <a:pt x="45" y="23"/>
                  </a:lnTo>
                  <a:lnTo>
                    <a:pt x="22" y="23"/>
                  </a:lnTo>
                  <a:lnTo>
                    <a:pt x="22" y="47"/>
                  </a:lnTo>
                  <a:lnTo>
                    <a:pt x="21" y="52"/>
                  </a:lnTo>
                  <a:lnTo>
                    <a:pt x="19" y="56"/>
                  </a:lnTo>
                  <a:lnTo>
                    <a:pt x="16" y="57"/>
                  </a:lnTo>
                  <a:lnTo>
                    <a:pt x="12" y="58"/>
                  </a:lnTo>
                  <a:lnTo>
                    <a:pt x="6" y="57"/>
                  </a:lnTo>
                  <a:lnTo>
                    <a:pt x="3" y="54"/>
                  </a:lnTo>
                  <a:lnTo>
                    <a:pt x="1" y="51"/>
                  </a:lnTo>
                  <a:lnTo>
                    <a:pt x="0" y="45"/>
                  </a:lnTo>
                  <a:lnTo>
                    <a:pt x="1" y="13"/>
                  </a:lnTo>
                  <a:lnTo>
                    <a:pt x="1" y="9"/>
                  </a:lnTo>
                  <a:lnTo>
                    <a:pt x="3" y="6"/>
                  </a:lnTo>
                  <a:lnTo>
                    <a:pt x="3" y="4"/>
                  </a:lnTo>
                  <a:lnTo>
                    <a:pt x="4" y="3"/>
                  </a:lnTo>
                  <a:lnTo>
                    <a:pt x="5" y="1"/>
                  </a:lnTo>
                  <a:lnTo>
                    <a:pt x="7" y="0"/>
                  </a:lnTo>
                  <a:lnTo>
                    <a:pt x="9" y="0"/>
                  </a:lnTo>
                  <a:lnTo>
                    <a:pt x="13" y="0"/>
                  </a:lnTo>
                  <a:lnTo>
                    <a:pt x="104" y="0"/>
                  </a:lnTo>
                  <a:lnTo>
                    <a:pt x="107" y="0"/>
                  </a:lnTo>
                  <a:lnTo>
                    <a:pt x="110" y="0"/>
                  </a:lnTo>
                  <a:lnTo>
                    <a:pt x="111" y="1"/>
                  </a:lnTo>
                  <a:lnTo>
                    <a:pt x="113" y="3"/>
                  </a:lnTo>
                  <a:lnTo>
                    <a:pt x="114" y="4"/>
                  </a:lnTo>
                  <a:lnTo>
                    <a:pt x="114" y="6"/>
                  </a:lnTo>
                  <a:lnTo>
                    <a:pt x="115" y="9"/>
                  </a:lnTo>
                  <a:lnTo>
                    <a:pt x="115" y="13"/>
                  </a:lnTo>
                  <a:lnTo>
                    <a:pt x="117" y="45"/>
                  </a:lnTo>
                  <a:lnTo>
                    <a:pt x="115" y="51"/>
                  </a:lnTo>
                  <a:lnTo>
                    <a:pt x="114" y="54"/>
                  </a:lnTo>
                  <a:lnTo>
                    <a:pt x="111" y="57"/>
                  </a:lnTo>
                  <a:lnTo>
                    <a:pt x="105" y="58"/>
                  </a:lnTo>
                  <a:lnTo>
                    <a:pt x="100" y="58"/>
                  </a:lnTo>
                  <a:lnTo>
                    <a:pt x="97" y="56"/>
                  </a:lnTo>
                  <a:lnTo>
                    <a:pt x="96" y="52"/>
                  </a:lnTo>
                  <a:lnTo>
                    <a:pt x="95"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46" name="Freeform 39"/>
            <p:cNvSpPr>
              <a:spLocks/>
            </p:cNvSpPr>
            <p:nvPr/>
          </p:nvSpPr>
          <p:spPr bwMode="auto">
            <a:xfrm>
              <a:off x="5259" y="2687"/>
              <a:ext cx="56" cy="50"/>
            </a:xfrm>
            <a:custGeom>
              <a:avLst/>
              <a:gdLst>
                <a:gd name="T0" fmla="*/ 0 w 113"/>
                <a:gd name="T1" fmla="*/ 1 h 99"/>
                <a:gd name="T2" fmla="*/ 0 w 113"/>
                <a:gd name="T3" fmla="*/ 1 h 99"/>
                <a:gd name="T4" fmla="*/ 0 w 113"/>
                <a:gd name="T5" fmla="*/ 1 h 99"/>
                <a:gd name="T6" fmla="*/ 0 w 113"/>
                <a:gd name="T7" fmla="*/ 1 h 99"/>
                <a:gd name="T8" fmla="*/ 0 w 113"/>
                <a:gd name="T9" fmla="*/ 1 h 99"/>
                <a:gd name="T10" fmla="*/ 0 w 113"/>
                <a:gd name="T11" fmla="*/ 0 h 99"/>
                <a:gd name="T12" fmla="*/ 0 w 113"/>
                <a:gd name="T13" fmla="*/ 1 h 99"/>
                <a:gd name="T14" fmla="*/ 0 w 113"/>
                <a:gd name="T15" fmla="*/ 1 h 99"/>
                <a:gd name="T16" fmla="*/ 0 w 113"/>
                <a:gd name="T17" fmla="*/ 1 h 99"/>
                <a:gd name="T18" fmla="*/ 0 w 113"/>
                <a:gd name="T19" fmla="*/ 1 h 99"/>
                <a:gd name="T20" fmla="*/ 0 w 113"/>
                <a:gd name="T21" fmla="*/ 1 h 99"/>
                <a:gd name="T22" fmla="*/ 0 w 113"/>
                <a:gd name="T23" fmla="*/ 1 h 99"/>
                <a:gd name="T24" fmla="*/ 0 w 113"/>
                <a:gd name="T25" fmla="*/ 1 h 99"/>
                <a:gd name="T26" fmla="*/ 0 w 113"/>
                <a:gd name="T27" fmla="*/ 1 h 99"/>
                <a:gd name="T28" fmla="*/ 0 w 113"/>
                <a:gd name="T29" fmla="*/ 1 h 99"/>
                <a:gd name="T30" fmla="*/ 0 w 113"/>
                <a:gd name="T31" fmla="*/ 1 h 99"/>
                <a:gd name="T32" fmla="*/ 0 w 113"/>
                <a:gd name="T33" fmla="*/ 1 h 99"/>
                <a:gd name="T34" fmla="*/ 0 w 113"/>
                <a:gd name="T35" fmla="*/ 1 h 99"/>
                <a:gd name="T36" fmla="*/ 0 w 113"/>
                <a:gd name="T37" fmla="*/ 1 h 99"/>
                <a:gd name="T38" fmla="*/ 0 w 113"/>
                <a:gd name="T39" fmla="*/ 1 h 99"/>
                <a:gd name="T40" fmla="*/ 0 w 113"/>
                <a:gd name="T41" fmla="*/ 1 h 99"/>
                <a:gd name="T42" fmla="*/ 0 w 113"/>
                <a:gd name="T43" fmla="*/ 1 h 99"/>
                <a:gd name="T44" fmla="*/ 0 w 113"/>
                <a:gd name="T45" fmla="*/ 1 h 99"/>
                <a:gd name="T46" fmla="*/ 0 w 113"/>
                <a:gd name="T47" fmla="*/ 1 h 99"/>
                <a:gd name="T48" fmla="*/ 0 w 113"/>
                <a:gd name="T49" fmla="*/ 0 h 99"/>
                <a:gd name="T50" fmla="*/ 0 w 113"/>
                <a:gd name="T51" fmla="*/ 0 h 99"/>
                <a:gd name="T52" fmla="*/ 0 w 113"/>
                <a:gd name="T53" fmla="*/ 1 h 99"/>
                <a:gd name="T54" fmla="*/ 0 w 113"/>
                <a:gd name="T55" fmla="*/ 1 h 99"/>
                <a:gd name="T56" fmla="*/ 0 w 113"/>
                <a:gd name="T57" fmla="*/ 1 h 99"/>
                <a:gd name="T58" fmla="*/ 0 w 113"/>
                <a:gd name="T59" fmla="*/ 1 h 99"/>
                <a:gd name="T60" fmla="*/ 0 w 113"/>
                <a:gd name="T61" fmla="*/ 1 h 99"/>
                <a:gd name="T62" fmla="*/ 0 w 113"/>
                <a:gd name="T63" fmla="*/ 1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3"/>
                <a:gd name="T97" fmla="*/ 0 h 99"/>
                <a:gd name="T98" fmla="*/ 113 w 113"/>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3" h="99">
                  <a:moveTo>
                    <a:pt x="74" y="54"/>
                  </a:moveTo>
                  <a:lnTo>
                    <a:pt x="74" y="23"/>
                  </a:lnTo>
                  <a:lnTo>
                    <a:pt x="73" y="23"/>
                  </a:lnTo>
                  <a:lnTo>
                    <a:pt x="67" y="22"/>
                  </a:lnTo>
                  <a:lnTo>
                    <a:pt x="64" y="21"/>
                  </a:lnTo>
                  <a:lnTo>
                    <a:pt x="63" y="17"/>
                  </a:lnTo>
                  <a:lnTo>
                    <a:pt x="61" y="11"/>
                  </a:lnTo>
                  <a:lnTo>
                    <a:pt x="63" y="6"/>
                  </a:lnTo>
                  <a:lnTo>
                    <a:pt x="65" y="2"/>
                  </a:lnTo>
                  <a:lnTo>
                    <a:pt x="68" y="1"/>
                  </a:lnTo>
                  <a:lnTo>
                    <a:pt x="74" y="0"/>
                  </a:lnTo>
                  <a:lnTo>
                    <a:pt x="95" y="0"/>
                  </a:lnTo>
                  <a:lnTo>
                    <a:pt x="97" y="0"/>
                  </a:lnTo>
                  <a:lnTo>
                    <a:pt x="99" y="1"/>
                  </a:lnTo>
                  <a:lnTo>
                    <a:pt x="101" y="3"/>
                  </a:lnTo>
                  <a:lnTo>
                    <a:pt x="101" y="4"/>
                  </a:lnTo>
                  <a:lnTo>
                    <a:pt x="101" y="75"/>
                  </a:lnTo>
                  <a:lnTo>
                    <a:pt x="102" y="75"/>
                  </a:lnTo>
                  <a:lnTo>
                    <a:pt x="108" y="76"/>
                  </a:lnTo>
                  <a:lnTo>
                    <a:pt x="111" y="77"/>
                  </a:lnTo>
                  <a:lnTo>
                    <a:pt x="112" y="81"/>
                  </a:lnTo>
                  <a:lnTo>
                    <a:pt x="113" y="86"/>
                  </a:lnTo>
                  <a:lnTo>
                    <a:pt x="112" y="91"/>
                  </a:lnTo>
                  <a:lnTo>
                    <a:pt x="111" y="94"/>
                  </a:lnTo>
                  <a:lnTo>
                    <a:pt x="106" y="97"/>
                  </a:lnTo>
                  <a:lnTo>
                    <a:pt x="101" y="97"/>
                  </a:lnTo>
                  <a:lnTo>
                    <a:pt x="82" y="97"/>
                  </a:lnTo>
                  <a:lnTo>
                    <a:pt x="80" y="97"/>
                  </a:lnTo>
                  <a:lnTo>
                    <a:pt x="78" y="95"/>
                  </a:lnTo>
                  <a:lnTo>
                    <a:pt x="76" y="94"/>
                  </a:lnTo>
                  <a:lnTo>
                    <a:pt x="76" y="93"/>
                  </a:lnTo>
                  <a:lnTo>
                    <a:pt x="76" y="85"/>
                  </a:lnTo>
                  <a:lnTo>
                    <a:pt x="71" y="91"/>
                  </a:lnTo>
                  <a:lnTo>
                    <a:pt x="64" y="95"/>
                  </a:lnTo>
                  <a:lnTo>
                    <a:pt x="56" y="98"/>
                  </a:lnTo>
                  <a:lnTo>
                    <a:pt x="46" y="99"/>
                  </a:lnTo>
                  <a:lnTo>
                    <a:pt x="32" y="97"/>
                  </a:lnTo>
                  <a:lnTo>
                    <a:pt x="21" y="89"/>
                  </a:lnTo>
                  <a:lnTo>
                    <a:pt x="15" y="77"/>
                  </a:lnTo>
                  <a:lnTo>
                    <a:pt x="13" y="59"/>
                  </a:lnTo>
                  <a:lnTo>
                    <a:pt x="13" y="23"/>
                  </a:lnTo>
                  <a:lnTo>
                    <a:pt x="12" y="23"/>
                  </a:lnTo>
                  <a:lnTo>
                    <a:pt x="6" y="22"/>
                  </a:lnTo>
                  <a:lnTo>
                    <a:pt x="3" y="21"/>
                  </a:lnTo>
                  <a:lnTo>
                    <a:pt x="2" y="17"/>
                  </a:lnTo>
                  <a:lnTo>
                    <a:pt x="0" y="11"/>
                  </a:lnTo>
                  <a:lnTo>
                    <a:pt x="2" y="6"/>
                  </a:lnTo>
                  <a:lnTo>
                    <a:pt x="4" y="2"/>
                  </a:lnTo>
                  <a:lnTo>
                    <a:pt x="7" y="1"/>
                  </a:lnTo>
                  <a:lnTo>
                    <a:pt x="13" y="0"/>
                  </a:lnTo>
                  <a:lnTo>
                    <a:pt x="33" y="0"/>
                  </a:lnTo>
                  <a:lnTo>
                    <a:pt x="35" y="0"/>
                  </a:lnTo>
                  <a:lnTo>
                    <a:pt x="37" y="1"/>
                  </a:lnTo>
                  <a:lnTo>
                    <a:pt x="38" y="3"/>
                  </a:lnTo>
                  <a:lnTo>
                    <a:pt x="38" y="4"/>
                  </a:lnTo>
                  <a:lnTo>
                    <a:pt x="38" y="54"/>
                  </a:lnTo>
                  <a:lnTo>
                    <a:pt x="40" y="64"/>
                  </a:lnTo>
                  <a:lnTo>
                    <a:pt x="42" y="72"/>
                  </a:lnTo>
                  <a:lnTo>
                    <a:pt x="48" y="76"/>
                  </a:lnTo>
                  <a:lnTo>
                    <a:pt x="55" y="77"/>
                  </a:lnTo>
                  <a:lnTo>
                    <a:pt x="63" y="76"/>
                  </a:lnTo>
                  <a:lnTo>
                    <a:pt x="68" y="70"/>
                  </a:lnTo>
                  <a:lnTo>
                    <a:pt x="73" y="63"/>
                  </a:lnTo>
                  <a:lnTo>
                    <a:pt x="74" y="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47" name="Freeform 40"/>
            <p:cNvSpPr>
              <a:spLocks/>
            </p:cNvSpPr>
            <p:nvPr/>
          </p:nvSpPr>
          <p:spPr bwMode="auto">
            <a:xfrm>
              <a:off x="5326" y="2686"/>
              <a:ext cx="55" cy="50"/>
            </a:xfrm>
            <a:custGeom>
              <a:avLst/>
              <a:gdLst>
                <a:gd name="T0" fmla="*/ 0 w 111"/>
                <a:gd name="T1" fmla="*/ 1 h 99"/>
                <a:gd name="T2" fmla="*/ 0 w 111"/>
                <a:gd name="T3" fmla="*/ 1 h 99"/>
                <a:gd name="T4" fmla="*/ 0 w 111"/>
                <a:gd name="T5" fmla="*/ 1 h 99"/>
                <a:gd name="T6" fmla="*/ 0 w 111"/>
                <a:gd name="T7" fmla="*/ 1 h 99"/>
                <a:gd name="T8" fmla="*/ 0 w 111"/>
                <a:gd name="T9" fmla="*/ 1 h 99"/>
                <a:gd name="T10" fmla="*/ 0 w 111"/>
                <a:gd name="T11" fmla="*/ 1 h 99"/>
                <a:gd name="T12" fmla="*/ 0 w 111"/>
                <a:gd name="T13" fmla="*/ 1 h 99"/>
                <a:gd name="T14" fmla="*/ 0 w 111"/>
                <a:gd name="T15" fmla="*/ 1 h 99"/>
                <a:gd name="T16" fmla="*/ 0 w 111"/>
                <a:gd name="T17" fmla="*/ 1 h 99"/>
                <a:gd name="T18" fmla="*/ 0 w 111"/>
                <a:gd name="T19" fmla="*/ 1 h 99"/>
                <a:gd name="T20" fmla="*/ 0 w 111"/>
                <a:gd name="T21" fmla="*/ 1 h 99"/>
                <a:gd name="T22" fmla="*/ 0 w 111"/>
                <a:gd name="T23" fmla="*/ 1 h 99"/>
                <a:gd name="T24" fmla="*/ 0 w 111"/>
                <a:gd name="T25" fmla="*/ 1 h 99"/>
                <a:gd name="T26" fmla="*/ 0 w 111"/>
                <a:gd name="T27" fmla="*/ 1 h 99"/>
                <a:gd name="T28" fmla="*/ 0 w 111"/>
                <a:gd name="T29" fmla="*/ 1 h 99"/>
                <a:gd name="T30" fmla="*/ 0 w 111"/>
                <a:gd name="T31" fmla="*/ 1 h 99"/>
                <a:gd name="T32" fmla="*/ 0 w 111"/>
                <a:gd name="T33" fmla="*/ 1 h 99"/>
                <a:gd name="T34" fmla="*/ 0 w 111"/>
                <a:gd name="T35" fmla="*/ 1 h 99"/>
                <a:gd name="T36" fmla="*/ 0 w 111"/>
                <a:gd name="T37" fmla="*/ 1 h 99"/>
                <a:gd name="T38" fmla="*/ 0 w 111"/>
                <a:gd name="T39" fmla="*/ 1 h 99"/>
                <a:gd name="T40" fmla="*/ 0 w 111"/>
                <a:gd name="T41" fmla="*/ 1 h 99"/>
                <a:gd name="T42" fmla="*/ 0 w 111"/>
                <a:gd name="T43" fmla="*/ 0 h 99"/>
                <a:gd name="T44" fmla="*/ 0 w 111"/>
                <a:gd name="T45" fmla="*/ 1 h 99"/>
                <a:gd name="T46" fmla="*/ 0 w 111"/>
                <a:gd name="T47" fmla="*/ 1 h 99"/>
                <a:gd name="T48" fmla="*/ 0 w 111"/>
                <a:gd name="T49" fmla="*/ 1 h 99"/>
                <a:gd name="T50" fmla="*/ 0 w 111"/>
                <a:gd name="T51" fmla="*/ 1 h 99"/>
                <a:gd name="T52" fmla="*/ 0 w 111"/>
                <a:gd name="T53" fmla="*/ 1 h 99"/>
                <a:gd name="T54" fmla="*/ 0 w 111"/>
                <a:gd name="T55" fmla="*/ 1 h 99"/>
                <a:gd name="T56" fmla="*/ 0 w 111"/>
                <a:gd name="T57" fmla="*/ 1 h 99"/>
                <a:gd name="T58" fmla="*/ 0 w 111"/>
                <a:gd name="T59" fmla="*/ 1 h 99"/>
                <a:gd name="T60" fmla="*/ 0 w 111"/>
                <a:gd name="T61" fmla="*/ 1 h 99"/>
                <a:gd name="T62" fmla="*/ 0 w 111"/>
                <a:gd name="T63" fmla="*/ 1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
                <a:gd name="T97" fmla="*/ 0 h 99"/>
                <a:gd name="T98" fmla="*/ 111 w 111"/>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 h="99">
                  <a:moveTo>
                    <a:pt x="47" y="42"/>
                  </a:moveTo>
                  <a:lnTo>
                    <a:pt x="47" y="77"/>
                  </a:lnTo>
                  <a:lnTo>
                    <a:pt x="73" y="77"/>
                  </a:lnTo>
                  <a:lnTo>
                    <a:pt x="79" y="77"/>
                  </a:lnTo>
                  <a:lnTo>
                    <a:pt x="83" y="79"/>
                  </a:lnTo>
                  <a:lnTo>
                    <a:pt x="84" y="83"/>
                  </a:lnTo>
                  <a:lnTo>
                    <a:pt x="85" y="88"/>
                  </a:lnTo>
                  <a:lnTo>
                    <a:pt x="84" y="93"/>
                  </a:lnTo>
                  <a:lnTo>
                    <a:pt x="83" y="96"/>
                  </a:lnTo>
                  <a:lnTo>
                    <a:pt x="79" y="99"/>
                  </a:lnTo>
                  <a:lnTo>
                    <a:pt x="73" y="99"/>
                  </a:lnTo>
                  <a:lnTo>
                    <a:pt x="14" y="99"/>
                  </a:lnTo>
                  <a:lnTo>
                    <a:pt x="7" y="99"/>
                  </a:lnTo>
                  <a:lnTo>
                    <a:pt x="4" y="96"/>
                  </a:lnTo>
                  <a:lnTo>
                    <a:pt x="1" y="93"/>
                  </a:lnTo>
                  <a:lnTo>
                    <a:pt x="0" y="88"/>
                  </a:lnTo>
                  <a:lnTo>
                    <a:pt x="1" y="83"/>
                  </a:lnTo>
                  <a:lnTo>
                    <a:pt x="4" y="79"/>
                  </a:lnTo>
                  <a:lnTo>
                    <a:pt x="7" y="77"/>
                  </a:lnTo>
                  <a:lnTo>
                    <a:pt x="14" y="77"/>
                  </a:lnTo>
                  <a:lnTo>
                    <a:pt x="22" y="77"/>
                  </a:lnTo>
                  <a:lnTo>
                    <a:pt x="22" y="25"/>
                  </a:lnTo>
                  <a:lnTo>
                    <a:pt x="17" y="25"/>
                  </a:lnTo>
                  <a:lnTo>
                    <a:pt x="11" y="24"/>
                  </a:lnTo>
                  <a:lnTo>
                    <a:pt x="7" y="23"/>
                  </a:lnTo>
                  <a:lnTo>
                    <a:pt x="5" y="19"/>
                  </a:lnTo>
                  <a:lnTo>
                    <a:pt x="4" y="13"/>
                  </a:lnTo>
                  <a:lnTo>
                    <a:pt x="5" y="8"/>
                  </a:lnTo>
                  <a:lnTo>
                    <a:pt x="7" y="4"/>
                  </a:lnTo>
                  <a:lnTo>
                    <a:pt x="11" y="3"/>
                  </a:lnTo>
                  <a:lnTo>
                    <a:pt x="17" y="2"/>
                  </a:lnTo>
                  <a:lnTo>
                    <a:pt x="39" y="2"/>
                  </a:lnTo>
                  <a:lnTo>
                    <a:pt x="42" y="2"/>
                  </a:lnTo>
                  <a:lnTo>
                    <a:pt x="44" y="3"/>
                  </a:lnTo>
                  <a:lnTo>
                    <a:pt x="45" y="5"/>
                  </a:lnTo>
                  <a:lnTo>
                    <a:pt x="45" y="6"/>
                  </a:lnTo>
                  <a:lnTo>
                    <a:pt x="45" y="23"/>
                  </a:lnTo>
                  <a:lnTo>
                    <a:pt x="51" y="17"/>
                  </a:lnTo>
                  <a:lnTo>
                    <a:pt x="57" y="12"/>
                  </a:lnTo>
                  <a:lnTo>
                    <a:pt x="61" y="8"/>
                  </a:lnTo>
                  <a:lnTo>
                    <a:pt x="67" y="4"/>
                  </a:lnTo>
                  <a:lnTo>
                    <a:pt x="73" y="2"/>
                  </a:lnTo>
                  <a:lnTo>
                    <a:pt x="77" y="1"/>
                  </a:lnTo>
                  <a:lnTo>
                    <a:pt x="83" y="0"/>
                  </a:lnTo>
                  <a:lnTo>
                    <a:pt x="89" y="0"/>
                  </a:lnTo>
                  <a:lnTo>
                    <a:pt x="98" y="1"/>
                  </a:lnTo>
                  <a:lnTo>
                    <a:pt x="105" y="4"/>
                  </a:lnTo>
                  <a:lnTo>
                    <a:pt x="110" y="10"/>
                  </a:lnTo>
                  <a:lnTo>
                    <a:pt x="111" y="17"/>
                  </a:lnTo>
                  <a:lnTo>
                    <a:pt x="110" y="23"/>
                  </a:lnTo>
                  <a:lnTo>
                    <a:pt x="107" y="27"/>
                  </a:lnTo>
                  <a:lnTo>
                    <a:pt x="102" y="30"/>
                  </a:lnTo>
                  <a:lnTo>
                    <a:pt x="96" y="31"/>
                  </a:lnTo>
                  <a:lnTo>
                    <a:pt x="93" y="31"/>
                  </a:lnTo>
                  <a:lnTo>
                    <a:pt x="90" y="30"/>
                  </a:lnTo>
                  <a:lnTo>
                    <a:pt x="88" y="28"/>
                  </a:lnTo>
                  <a:lnTo>
                    <a:pt x="84" y="27"/>
                  </a:lnTo>
                  <a:lnTo>
                    <a:pt x="82" y="26"/>
                  </a:lnTo>
                  <a:lnTo>
                    <a:pt x="80" y="25"/>
                  </a:lnTo>
                  <a:lnTo>
                    <a:pt x="77" y="24"/>
                  </a:lnTo>
                  <a:lnTo>
                    <a:pt x="76" y="24"/>
                  </a:lnTo>
                  <a:lnTo>
                    <a:pt x="70" y="25"/>
                  </a:lnTo>
                  <a:lnTo>
                    <a:pt x="64" y="28"/>
                  </a:lnTo>
                  <a:lnTo>
                    <a:pt x="57" y="34"/>
                  </a:lnTo>
                  <a:lnTo>
                    <a:pt x="47"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48" name="Freeform 41"/>
            <p:cNvSpPr>
              <a:spLocks/>
            </p:cNvSpPr>
            <p:nvPr/>
          </p:nvSpPr>
          <p:spPr bwMode="auto">
            <a:xfrm>
              <a:off x="5389" y="2686"/>
              <a:ext cx="57" cy="50"/>
            </a:xfrm>
            <a:custGeom>
              <a:avLst/>
              <a:gdLst>
                <a:gd name="T0" fmla="*/ 1 w 114"/>
                <a:gd name="T1" fmla="*/ 1 h 99"/>
                <a:gd name="T2" fmla="*/ 1 w 114"/>
                <a:gd name="T3" fmla="*/ 1 h 99"/>
                <a:gd name="T4" fmla="*/ 1 w 114"/>
                <a:gd name="T5" fmla="*/ 1 h 99"/>
                <a:gd name="T6" fmla="*/ 1 w 114"/>
                <a:gd name="T7" fmla="*/ 1 h 99"/>
                <a:gd name="T8" fmla="*/ 1 w 114"/>
                <a:gd name="T9" fmla="*/ 1 h 99"/>
                <a:gd name="T10" fmla="*/ 1 w 114"/>
                <a:gd name="T11" fmla="*/ 1 h 99"/>
                <a:gd name="T12" fmla="*/ 1 w 114"/>
                <a:gd name="T13" fmla="*/ 1 h 99"/>
                <a:gd name="T14" fmla="*/ 1 w 114"/>
                <a:gd name="T15" fmla="*/ 1 h 99"/>
                <a:gd name="T16" fmla="*/ 1 w 114"/>
                <a:gd name="T17" fmla="*/ 1 h 99"/>
                <a:gd name="T18" fmla="*/ 1 w 114"/>
                <a:gd name="T19" fmla="*/ 1 h 99"/>
                <a:gd name="T20" fmla="*/ 1 w 114"/>
                <a:gd name="T21" fmla="*/ 1 h 99"/>
                <a:gd name="T22" fmla="*/ 1 w 114"/>
                <a:gd name="T23" fmla="*/ 1 h 99"/>
                <a:gd name="T24" fmla="*/ 1 w 114"/>
                <a:gd name="T25" fmla="*/ 1 h 99"/>
                <a:gd name="T26" fmla="*/ 1 w 114"/>
                <a:gd name="T27" fmla="*/ 1 h 99"/>
                <a:gd name="T28" fmla="*/ 1 w 114"/>
                <a:gd name="T29" fmla="*/ 1 h 99"/>
                <a:gd name="T30" fmla="*/ 1 w 114"/>
                <a:gd name="T31" fmla="*/ 1 h 99"/>
                <a:gd name="T32" fmla="*/ 1 w 114"/>
                <a:gd name="T33" fmla="*/ 1 h 99"/>
                <a:gd name="T34" fmla="*/ 1 w 114"/>
                <a:gd name="T35" fmla="*/ 1 h 99"/>
                <a:gd name="T36" fmla="*/ 1 w 114"/>
                <a:gd name="T37" fmla="*/ 1 h 99"/>
                <a:gd name="T38" fmla="*/ 1 w 114"/>
                <a:gd name="T39" fmla="*/ 1 h 99"/>
                <a:gd name="T40" fmla="*/ 1 w 114"/>
                <a:gd name="T41" fmla="*/ 1 h 99"/>
                <a:gd name="T42" fmla="*/ 1 w 114"/>
                <a:gd name="T43" fmla="*/ 1 h 99"/>
                <a:gd name="T44" fmla="*/ 1 w 114"/>
                <a:gd name="T45" fmla="*/ 1 h 99"/>
                <a:gd name="T46" fmla="*/ 1 w 114"/>
                <a:gd name="T47" fmla="*/ 1 h 99"/>
                <a:gd name="T48" fmla="*/ 1 w 114"/>
                <a:gd name="T49" fmla="*/ 1 h 99"/>
                <a:gd name="T50" fmla="*/ 1 w 114"/>
                <a:gd name="T51" fmla="*/ 1 h 99"/>
                <a:gd name="T52" fmla="*/ 1 w 114"/>
                <a:gd name="T53" fmla="*/ 1 h 99"/>
                <a:gd name="T54" fmla="*/ 0 w 114"/>
                <a:gd name="T55" fmla="*/ 1 h 99"/>
                <a:gd name="T56" fmla="*/ 1 w 114"/>
                <a:gd name="T57" fmla="*/ 1 h 99"/>
                <a:gd name="T58" fmla="*/ 1 w 114"/>
                <a:gd name="T59" fmla="*/ 1 h 99"/>
                <a:gd name="T60" fmla="*/ 1 w 114"/>
                <a:gd name="T61" fmla="*/ 1 h 99"/>
                <a:gd name="T62" fmla="*/ 1 w 114"/>
                <a:gd name="T63" fmla="*/ 1 h 99"/>
                <a:gd name="T64" fmla="*/ 1 w 114"/>
                <a:gd name="T65" fmla="*/ 1 h 99"/>
                <a:gd name="T66" fmla="*/ 1 w 114"/>
                <a:gd name="T67" fmla="*/ 1 h 99"/>
                <a:gd name="T68" fmla="*/ 1 w 114"/>
                <a:gd name="T69" fmla="*/ 0 h 99"/>
                <a:gd name="T70" fmla="*/ 1 w 114"/>
                <a:gd name="T71" fmla="*/ 1 h 99"/>
                <a:gd name="T72" fmla="*/ 1 w 114"/>
                <a:gd name="T73" fmla="*/ 1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99"/>
                <a:gd name="T113" fmla="*/ 114 w 114"/>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99">
                  <a:moveTo>
                    <a:pt x="100" y="41"/>
                  </a:moveTo>
                  <a:lnTo>
                    <a:pt x="100" y="76"/>
                  </a:lnTo>
                  <a:lnTo>
                    <a:pt x="101" y="76"/>
                  </a:lnTo>
                  <a:lnTo>
                    <a:pt x="107" y="77"/>
                  </a:lnTo>
                  <a:lnTo>
                    <a:pt x="110" y="79"/>
                  </a:lnTo>
                  <a:lnTo>
                    <a:pt x="113" y="83"/>
                  </a:lnTo>
                  <a:lnTo>
                    <a:pt x="114" y="88"/>
                  </a:lnTo>
                  <a:lnTo>
                    <a:pt x="113" y="93"/>
                  </a:lnTo>
                  <a:lnTo>
                    <a:pt x="110" y="96"/>
                  </a:lnTo>
                  <a:lnTo>
                    <a:pt x="106" y="99"/>
                  </a:lnTo>
                  <a:lnTo>
                    <a:pt x="100" y="99"/>
                  </a:lnTo>
                  <a:lnTo>
                    <a:pt x="75" y="99"/>
                  </a:lnTo>
                  <a:lnTo>
                    <a:pt x="68" y="99"/>
                  </a:lnTo>
                  <a:lnTo>
                    <a:pt x="64" y="96"/>
                  </a:lnTo>
                  <a:lnTo>
                    <a:pt x="62" y="93"/>
                  </a:lnTo>
                  <a:lnTo>
                    <a:pt x="61" y="88"/>
                  </a:lnTo>
                  <a:lnTo>
                    <a:pt x="62" y="83"/>
                  </a:lnTo>
                  <a:lnTo>
                    <a:pt x="64" y="79"/>
                  </a:lnTo>
                  <a:lnTo>
                    <a:pt x="68" y="77"/>
                  </a:lnTo>
                  <a:lnTo>
                    <a:pt x="73" y="76"/>
                  </a:lnTo>
                  <a:lnTo>
                    <a:pt x="75" y="76"/>
                  </a:lnTo>
                  <a:lnTo>
                    <a:pt x="75" y="46"/>
                  </a:lnTo>
                  <a:lnTo>
                    <a:pt x="73" y="35"/>
                  </a:lnTo>
                  <a:lnTo>
                    <a:pt x="71" y="27"/>
                  </a:lnTo>
                  <a:lnTo>
                    <a:pt x="65" y="24"/>
                  </a:lnTo>
                  <a:lnTo>
                    <a:pt x="58" y="23"/>
                  </a:lnTo>
                  <a:lnTo>
                    <a:pt x="50" y="24"/>
                  </a:lnTo>
                  <a:lnTo>
                    <a:pt x="45" y="28"/>
                  </a:lnTo>
                  <a:lnTo>
                    <a:pt x="40" y="36"/>
                  </a:lnTo>
                  <a:lnTo>
                    <a:pt x="39" y="46"/>
                  </a:lnTo>
                  <a:lnTo>
                    <a:pt x="39" y="76"/>
                  </a:lnTo>
                  <a:lnTo>
                    <a:pt x="40" y="76"/>
                  </a:lnTo>
                  <a:lnTo>
                    <a:pt x="46" y="77"/>
                  </a:lnTo>
                  <a:lnTo>
                    <a:pt x="49" y="79"/>
                  </a:lnTo>
                  <a:lnTo>
                    <a:pt x="52" y="83"/>
                  </a:lnTo>
                  <a:lnTo>
                    <a:pt x="53" y="88"/>
                  </a:lnTo>
                  <a:lnTo>
                    <a:pt x="52" y="93"/>
                  </a:lnTo>
                  <a:lnTo>
                    <a:pt x="49" y="96"/>
                  </a:lnTo>
                  <a:lnTo>
                    <a:pt x="45" y="99"/>
                  </a:lnTo>
                  <a:lnTo>
                    <a:pt x="39" y="99"/>
                  </a:lnTo>
                  <a:lnTo>
                    <a:pt x="12" y="99"/>
                  </a:lnTo>
                  <a:lnTo>
                    <a:pt x="7" y="99"/>
                  </a:lnTo>
                  <a:lnTo>
                    <a:pt x="3" y="96"/>
                  </a:lnTo>
                  <a:lnTo>
                    <a:pt x="1" y="93"/>
                  </a:lnTo>
                  <a:lnTo>
                    <a:pt x="0" y="88"/>
                  </a:lnTo>
                  <a:lnTo>
                    <a:pt x="1" y="83"/>
                  </a:lnTo>
                  <a:lnTo>
                    <a:pt x="2" y="79"/>
                  </a:lnTo>
                  <a:lnTo>
                    <a:pt x="5" y="77"/>
                  </a:lnTo>
                  <a:lnTo>
                    <a:pt x="11" y="76"/>
                  </a:lnTo>
                  <a:lnTo>
                    <a:pt x="12" y="76"/>
                  </a:lnTo>
                  <a:lnTo>
                    <a:pt x="12" y="25"/>
                  </a:lnTo>
                  <a:lnTo>
                    <a:pt x="11" y="25"/>
                  </a:lnTo>
                  <a:lnTo>
                    <a:pt x="5" y="24"/>
                  </a:lnTo>
                  <a:lnTo>
                    <a:pt x="2" y="23"/>
                  </a:lnTo>
                  <a:lnTo>
                    <a:pt x="1" y="19"/>
                  </a:lnTo>
                  <a:lnTo>
                    <a:pt x="0" y="13"/>
                  </a:lnTo>
                  <a:lnTo>
                    <a:pt x="1" y="8"/>
                  </a:lnTo>
                  <a:lnTo>
                    <a:pt x="3" y="4"/>
                  </a:lnTo>
                  <a:lnTo>
                    <a:pt x="7" y="3"/>
                  </a:lnTo>
                  <a:lnTo>
                    <a:pt x="12" y="2"/>
                  </a:lnTo>
                  <a:lnTo>
                    <a:pt x="31" y="2"/>
                  </a:lnTo>
                  <a:lnTo>
                    <a:pt x="33" y="2"/>
                  </a:lnTo>
                  <a:lnTo>
                    <a:pt x="35" y="3"/>
                  </a:lnTo>
                  <a:lnTo>
                    <a:pt x="37" y="4"/>
                  </a:lnTo>
                  <a:lnTo>
                    <a:pt x="37" y="6"/>
                  </a:lnTo>
                  <a:lnTo>
                    <a:pt x="37" y="15"/>
                  </a:lnTo>
                  <a:lnTo>
                    <a:pt x="42" y="8"/>
                  </a:lnTo>
                  <a:lnTo>
                    <a:pt x="49" y="3"/>
                  </a:lnTo>
                  <a:lnTo>
                    <a:pt x="57" y="1"/>
                  </a:lnTo>
                  <a:lnTo>
                    <a:pt x="67" y="0"/>
                  </a:lnTo>
                  <a:lnTo>
                    <a:pt x="82" y="2"/>
                  </a:lnTo>
                  <a:lnTo>
                    <a:pt x="92" y="10"/>
                  </a:lnTo>
                  <a:lnTo>
                    <a:pt x="98" y="23"/>
                  </a:lnTo>
                  <a:lnTo>
                    <a:pt x="100" y="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49" name="Freeform 42"/>
            <p:cNvSpPr>
              <a:spLocks/>
            </p:cNvSpPr>
            <p:nvPr/>
          </p:nvSpPr>
          <p:spPr bwMode="auto">
            <a:xfrm>
              <a:off x="5532" y="2684"/>
              <a:ext cx="28" cy="41"/>
            </a:xfrm>
            <a:custGeom>
              <a:avLst/>
              <a:gdLst>
                <a:gd name="T0" fmla="*/ 0 w 58"/>
                <a:gd name="T1" fmla="*/ 0 h 83"/>
                <a:gd name="T2" fmla="*/ 0 w 58"/>
                <a:gd name="T3" fmla="*/ 0 h 83"/>
                <a:gd name="T4" fmla="*/ 0 w 58"/>
                <a:gd name="T5" fmla="*/ 0 h 83"/>
                <a:gd name="T6" fmla="*/ 0 w 58"/>
                <a:gd name="T7" fmla="*/ 0 h 83"/>
                <a:gd name="T8" fmla="*/ 0 w 58"/>
                <a:gd name="T9" fmla="*/ 0 h 83"/>
                <a:gd name="T10" fmla="*/ 0 w 58"/>
                <a:gd name="T11" fmla="*/ 0 h 83"/>
                <a:gd name="T12" fmla="*/ 0 w 58"/>
                <a:gd name="T13" fmla="*/ 0 h 83"/>
                <a:gd name="T14" fmla="*/ 0 w 58"/>
                <a:gd name="T15" fmla="*/ 0 h 83"/>
                <a:gd name="T16" fmla="*/ 0 w 58"/>
                <a:gd name="T17" fmla="*/ 0 h 83"/>
                <a:gd name="T18" fmla="*/ 0 w 58"/>
                <a:gd name="T19" fmla="*/ 0 h 83"/>
                <a:gd name="T20" fmla="*/ 0 w 58"/>
                <a:gd name="T21" fmla="*/ 0 h 83"/>
                <a:gd name="T22" fmla="*/ 0 w 58"/>
                <a:gd name="T23" fmla="*/ 0 h 83"/>
                <a:gd name="T24" fmla="*/ 0 w 58"/>
                <a:gd name="T25" fmla="*/ 0 h 83"/>
                <a:gd name="T26" fmla="*/ 0 w 58"/>
                <a:gd name="T27" fmla="*/ 0 h 83"/>
                <a:gd name="T28" fmla="*/ 0 w 58"/>
                <a:gd name="T29" fmla="*/ 0 h 83"/>
                <a:gd name="T30" fmla="*/ 0 w 58"/>
                <a:gd name="T31" fmla="*/ 0 h 83"/>
                <a:gd name="T32" fmla="*/ 0 w 58"/>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83"/>
                <a:gd name="T53" fmla="*/ 58 w 58"/>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83">
                  <a:moveTo>
                    <a:pt x="58" y="41"/>
                  </a:moveTo>
                  <a:lnTo>
                    <a:pt x="56" y="59"/>
                  </a:lnTo>
                  <a:lnTo>
                    <a:pt x="50" y="73"/>
                  </a:lnTo>
                  <a:lnTo>
                    <a:pt x="41" y="81"/>
                  </a:lnTo>
                  <a:lnTo>
                    <a:pt x="29" y="83"/>
                  </a:lnTo>
                  <a:lnTo>
                    <a:pt x="18" y="81"/>
                  </a:lnTo>
                  <a:lnTo>
                    <a:pt x="8" y="73"/>
                  </a:lnTo>
                  <a:lnTo>
                    <a:pt x="3" y="59"/>
                  </a:lnTo>
                  <a:lnTo>
                    <a:pt x="0" y="41"/>
                  </a:lnTo>
                  <a:lnTo>
                    <a:pt x="3" y="24"/>
                  </a:lnTo>
                  <a:lnTo>
                    <a:pt x="8" y="11"/>
                  </a:lnTo>
                  <a:lnTo>
                    <a:pt x="18" y="3"/>
                  </a:lnTo>
                  <a:lnTo>
                    <a:pt x="29" y="0"/>
                  </a:lnTo>
                  <a:lnTo>
                    <a:pt x="41" y="3"/>
                  </a:lnTo>
                  <a:lnTo>
                    <a:pt x="50" y="11"/>
                  </a:lnTo>
                  <a:lnTo>
                    <a:pt x="56" y="24"/>
                  </a:lnTo>
                  <a:lnTo>
                    <a:pt x="58" y="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50" name="Freeform 43"/>
            <p:cNvSpPr>
              <a:spLocks/>
            </p:cNvSpPr>
            <p:nvPr/>
          </p:nvSpPr>
          <p:spPr bwMode="auto">
            <a:xfrm>
              <a:off x="5589" y="2667"/>
              <a:ext cx="49" cy="69"/>
            </a:xfrm>
            <a:custGeom>
              <a:avLst/>
              <a:gdLst>
                <a:gd name="T0" fmla="*/ 1 w 98"/>
                <a:gd name="T1" fmla="*/ 0 h 139"/>
                <a:gd name="T2" fmla="*/ 1 w 98"/>
                <a:gd name="T3" fmla="*/ 0 h 139"/>
                <a:gd name="T4" fmla="*/ 1 w 98"/>
                <a:gd name="T5" fmla="*/ 0 h 139"/>
                <a:gd name="T6" fmla="*/ 1 w 98"/>
                <a:gd name="T7" fmla="*/ 0 h 139"/>
                <a:gd name="T8" fmla="*/ 1 w 98"/>
                <a:gd name="T9" fmla="*/ 0 h 139"/>
                <a:gd name="T10" fmla="*/ 1 w 98"/>
                <a:gd name="T11" fmla="*/ 0 h 139"/>
                <a:gd name="T12" fmla="*/ 1 w 98"/>
                <a:gd name="T13" fmla="*/ 0 h 139"/>
                <a:gd name="T14" fmla="*/ 1 w 98"/>
                <a:gd name="T15" fmla="*/ 0 h 139"/>
                <a:gd name="T16" fmla="*/ 1 w 98"/>
                <a:gd name="T17" fmla="*/ 0 h 139"/>
                <a:gd name="T18" fmla="*/ 1 w 98"/>
                <a:gd name="T19" fmla="*/ 0 h 139"/>
                <a:gd name="T20" fmla="*/ 1 w 98"/>
                <a:gd name="T21" fmla="*/ 0 h 139"/>
                <a:gd name="T22" fmla="*/ 1 w 98"/>
                <a:gd name="T23" fmla="*/ 0 h 139"/>
                <a:gd name="T24" fmla="*/ 1 w 98"/>
                <a:gd name="T25" fmla="*/ 0 h 139"/>
                <a:gd name="T26" fmla="*/ 1 w 98"/>
                <a:gd name="T27" fmla="*/ 0 h 139"/>
                <a:gd name="T28" fmla="*/ 1 w 98"/>
                <a:gd name="T29" fmla="*/ 0 h 139"/>
                <a:gd name="T30" fmla="*/ 1 w 98"/>
                <a:gd name="T31" fmla="*/ 0 h 139"/>
                <a:gd name="T32" fmla="*/ 1 w 98"/>
                <a:gd name="T33" fmla="*/ 0 h 139"/>
                <a:gd name="T34" fmla="*/ 1 w 98"/>
                <a:gd name="T35" fmla="*/ 0 h 139"/>
                <a:gd name="T36" fmla="*/ 0 w 98"/>
                <a:gd name="T37" fmla="*/ 0 h 139"/>
                <a:gd name="T38" fmla="*/ 1 w 98"/>
                <a:gd name="T39" fmla="*/ 0 h 139"/>
                <a:gd name="T40" fmla="*/ 1 w 98"/>
                <a:gd name="T41" fmla="*/ 0 h 139"/>
                <a:gd name="T42" fmla="*/ 1 w 98"/>
                <a:gd name="T43" fmla="*/ 0 h 139"/>
                <a:gd name="T44" fmla="*/ 1 w 98"/>
                <a:gd name="T45" fmla="*/ 0 h 139"/>
                <a:gd name="T46" fmla="*/ 1 w 98"/>
                <a:gd name="T47" fmla="*/ 0 h 139"/>
                <a:gd name="T48" fmla="*/ 1 w 98"/>
                <a:gd name="T49" fmla="*/ 0 h 139"/>
                <a:gd name="T50" fmla="*/ 1 w 98"/>
                <a:gd name="T51" fmla="*/ 0 h 139"/>
                <a:gd name="T52" fmla="*/ 1 w 98"/>
                <a:gd name="T53" fmla="*/ 0 h 139"/>
                <a:gd name="T54" fmla="*/ 1 w 98"/>
                <a:gd name="T55" fmla="*/ 0 h 139"/>
                <a:gd name="T56" fmla="*/ 1 w 98"/>
                <a:gd name="T57" fmla="*/ 0 h 139"/>
                <a:gd name="T58" fmla="*/ 1 w 98"/>
                <a:gd name="T59" fmla="*/ 0 h 139"/>
                <a:gd name="T60" fmla="*/ 1 w 98"/>
                <a:gd name="T61" fmla="*/ 0 h 139"/>
                <a:gd name="T62" fmla="*/ 1 w 98"/>
                <a:gd name="T63" fmla="*/ 0 h 139"/>
                <a:gd name="T64" fmla="*/ 1 w 98"/>
                <a:gd name="T65" fmla="*/ 0 h 139"/>
                <a:gd name="T66" fmla="*/ 1 w 98"/>
                <a:gd name="T67" fmla="*/ 0 h 139"/>
                <a:gd name="T68" fmla="*/ 1 w 98"/>
                <a:gd name="T69" fmla="*/ 0 h 139"/>
                <a:gd name="T70" fmla="*/ 1 w 98"/>
                <a:gd name="T71" fmla="*/ 0 h 1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39"/>
                <a:gd name="T110" fmla="*/ 98 w 98"/>
                <a:gd name="T111" fmla="*/ 139 h 1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39">
                  <a:moveTo>
                    <a:pt x="51" y="42"/>
                  </a:moveTo>
                  <a:lnTo>
                    <a:pt x="51" y="45"/>
                  </a:lnTo>
                  <a:lnTo>
                    <a:pt x="74" y="45"/>
                  </a:lnTo>
                  <a:lnTo>
                    <a:pt x="80" y="46"/>
                  </a:lnTo>
                  <a:lnTo>
                    <a:pt x="84" y="48"/>
                  </a:lnTo>
                  <a:lnTo>
                    <a:pt x="86" y="51"/>
                  </a:lnTo>
                  <a:lnTo>
                    <a:pt x="87" y="57"/>
                  </a:lnTo>
                  <a:lnTo>
                    <a:pt x="86" y="63"/>
                  </a:lnTo>
                  <a:lnTo>
                    <a:pt x="84" y="66"/>
                  </a:lnTo>
                  <a:lnTo>
                    <a:pt x="80" y="67"/>
                  </a:lnTo>
                  <a:lnTo>
                    <a:pt x="74" y="68"/>
                  </a:lnTo>
                  <a:lnTo>
                    <a:pt x="51" y="68"/>
                  </a:lnTo>
                  <a:lnTo>
                    <a:pt x="51" y="117"/>
                  </a:lnTo>
                  <a:lnTo>
                    <a:pt x="72" y="117"/>
                  </a:lnTo>
                  <a:lnTo>
                    <a:pt x="79" y="117"/>
                  </a:lnTo>
                  <a:lnTo>
                    <a:pt x="82" y="119"/>
                  </a:lnTo>
                  <a:lnTo>
                    <a:pt x="84" y="123"/>
                  </a:lnTo>
                  <a:lnTo>
                    <a:pt x="86" y="128"/>
                  </a:lnTo>
                  <a:lnTo>
                    <a:pt x="84" y="133"/>
                  </a:lnTo>
                  <a:lnTo>
                    <a:pt x="82" y="136"/>
                  </a:lnTo>
                  <a:lnTo>
                    <a:pt x="78" y="139"/>
                  </a:lnTo>
                  <a:lnTo>
                    <a:pt x="72" y="139"/>
                  </a:lnTo>
                  <a:lnTo>
                    <a:pt x="14" y="139"/>
                  </a:lnTo>
                  <a:lnTo>
                    <a:pt x="7" y="139"/>
                  </a:lnTo>
                  <a:lnTo>
                    <a:pt x="4" y="136"/>
                  </a:lnTo>
                  <a:lnTo>
                    <a:pt x="2" y="133"/>
                  </a:lnTo>
                  <a:lnTo>
                    <a:pt x="0" y="128"/>
                  </a:lnTo>
                  <a:lnTo>
                    <a:pt x="2" y="123"/>
                  </a:lnTo>
                  <a:lnTo>
                    <a:pt x="4" y="119"/>
                  </a:lnTo>
                  <a:lnTo>
                    <a:pt x="7" y="117"/>
                  </a:lnTo>
                  <a:lnTo>
                    <a:pt x="14" y="117"/>
                  </a:lnTo>
                  <a:lnTo>
                    <a:pt x="25" y="117"/>
                  </a:lnTo>
                  <a:lnTo>
                    <a:pt x="25" y="68"/>
                  </a:lnTo>
                  <a:lnTo>
                    <a:pt x="14" y="68"/>
                  </a:lnTo>
                  <a:lnTo>
                    <a:pt x="7" y="67"/>
                  </a:lnTo>
                  <a:lnTo>
                    <a:pt x="4" y="66"/>
                  </a:lnTo>
                  <a:lnTo>
                    <a:pt x="2" y="63"/>
                  </a:lnTo>
                  <a:lnTo>
                    <a:pt x="0" y="57"/>
                  </a:lnTo>
                  <a:lnTo>
                    <a:pt x="2" y="51"/>
                  </a:lnTo>
                  <a:lnTo>
                    <a:pt x="4" y="48"/>
                  </a:lnTo>
                  <a:lnTo>
                    <a:pt x="7" y="46"/>
                  </a:lnTo>
                  <a:lnTo>
                    <a:pt x="14" y="45"/>
                  </a:lnTo>
                  <a:lnTo>
                    <a:pt x="25" y="45"/>
                  </a:lnTo>
                  <a:lnTo>
                    <a:pt x="25" y="40"/>
                  </a:lnTo>
                  <a:lnTo>
                    <a:pt x="26" y="30"/>
                  </a:lnTo>
                  <a:lnTo>
                    <a:pt x="28" y="21"/>
                  </a:lnTo>
                  <a:lnTo>
                    <a:pt x="32" y="14"/>
                  </a:lnTo>
                  <a:lnTo>
                    <a:pt x="36" y="10"/>
                  </a:lnTo>
                  <a:lnTo>
                    <a:pt x="38" y="7"/>
                  </a:lnTo>
                  <a:lnTo>
                    <a:pt x="42" y="6"/>
                  </a:lnTo>
                  <a:lnTo>
                    <a:pt x="45" y="4"/>
                  </a:lnTo>
                  <a:lnTo>
                    <a:pt x="50" y="3"/>
                  </a:lnTo>
                  <a:lnTo>
                    <a:pt x="55" y="2"/>
                  </a:lnTo>
                  <a:lnTo>
                    <a:pt x="60" y="2"/>
                  </a:lnTo>
                  <a:lnTo>
                    <a:pt x="66" y="0"/>
                  </a:lnTo>
                  <a:lnTo>
                    <a:pt x="72" y="0"/>
                  </a:lnTo>
                  <a:lnTo>
                    <a:pt x="83" y="2"/>
                  </a:lnTo>
                  <a:lnTo>
                    <a:pt x="93" y="4"/>
                  </a:lnTo>
                  <a:lnTo>
                    <a:pt x="97" y="8"/>
                  </a:lnTo>
                  <a:lnTo>
                    <a:pt x="98" y="14"/>
                  </a:lnTo>
                  <a:lnTo>
                    <a:pt x="97" y="18"/>
                  </a:lnTo>
                  <a:lnTo>
                    <a:pt x="95" y="21"/>
                  </a:lnTo>
                  <a:lnTo>
                    <a:pt x="93" y="22"/>
                  </a:lnTo>
                  <a:lnTo>
                    <a:pt x="88" y="23"/>
                  </a:lnTo>
                  <a:lnTo>
                    <a:pt x="83" y="23"/>
                  </a:lnTo>
                  <a:lnTo>
                    <a:pt x="78" y="22"/>
                  </a:lnTo>
                  <a:lnTo>
                    <a:pt x="73" y="22"/>
                  </a:lnTo>
                  <a:lnTo>
                    <a:pt x="68" y="22"/>
                  </a:lnTo>
                  <a:lnTo>
                    <a:pt x="60" y="23"/>
                  </a:lnTo>
                  <a:lnTo>
                    <a:pt x="55" y="27"/>
                  </a:lnTo>
                  <a:lnTo>
                    <a:pt x="52" y="33"/>
                  </a:lnTo>
                  <a:lnTo>
                    <a:pt x="51"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51" name="Freeform 44"/>
            <p:cNvSpPr>
              <a:spLocks/>
            </p:cNvSpPr>
            <p:nvPr/>
          </p:nvSpPr>
          <p:spPr bwMode="auto">
            <a:xfrm>
              <a:off x="5654" y="2667"/>
              <a:ext cx="48" cy="69"/>
            </a:xfrm>
            <a:custGeom>
              <a:avLst/>
              <a:gdLst>
                <a:gd name="T0" fmla="*/ 1 w 96"/>
                <a:gd name="T1" fmla="*/ 0 h 139"/>
                <a:gd name="T2" fmla="*/ 1 w 96"/>
                <a:gd name="T3" fmla="*/ 0 h 139"/>
                <a:gd name="T4" fmla="*/ 1 w 96"/>
                <a:gd name="T5" fmla="*/ 0 h 139"/>
                <a:gd name="T6" fmla="*/ 1 w 96"/>
                <a:gd name="T7" fmla="*/ 0 h 139"/>
                <a:gd name="T8" fmla="*/ 1 w 96"/>
                <a:gd name="T9" fmla="*/ 0 h 139"/>
                <a:gd name="T10" fmla="*/ 1 w 96"/>
                <a:gd name="T11" fmla="*/ 0 h 139"/>
                <a:gd name="T12" fmla="*/ 1 w 96"/>
                <a:gd name="T13" fmla="*/ 0 h 139"/>
                <a:gd name="T14" fmla="*/ 1 w 96"/>
                <a:gd name="T15" fmla="*/ 0 h 139"/>
                <a:gd name="T16" fmla="*/ 1 w 96"/>
                <a:gd name="T17" fmla="*/ 0 h 139"/>
                <a:gd name="T18" fmla="*/ 1 w 96"/>
                <a:gd name="T19" fmla="*/ 0 h 139"/>
                <a:gd name="T20" fmla="*/ 1 w 96"/>
                <a:gd name="T21" fmla="*/ 0 h 139"/>
                <a:gd name="T22" fmla="*/ 1 w 96"/>
                <a:gd name="T23" fmla="*/ 0 h 139"/>
                <a:gd name="T24" fmla="*/ 1 w 96"/>
                <a:gd name="T25" fmla="*/ 0 h 139"/>
                <a:gd name="T26" fmla="*/ 1 w 96"/>
                <a:gd name="T27" fmla="*/ 0 h 139"/>
                <a:gd name="T28" fmla="*/ 1 w 96"/>
                <a:gd name="T29" fmla="*/ 0 h 139"/>
                <a:gd name="T30" fmla="*/ 1 w 96"/>
                <a:gd name="T31" fmla="*/ 0 h 139"/>
                <a:gd name="T32" fmla="*/ 1 w 96"/>
                <a:gd name="T33" fmla="*/ 0 h 139"/>
                <a:gd name="T34" fmla="*/ 1 w 96"/>
                <a:gd name="T35" fmla="*/ 0 h 139"/>
                <a:gd name="T36" fmla="*/ 0 w 96"/>
                <a:gd name="T37" fmla="*/ 0 h 139"/>
                <a:gd name="T38" fmla="*/ 1 w 96"/>
                <a:gd name="T39" fmla="*/ 0 h 139"/>
                <a:gd name="T40" fmla="*/ 1 w 96"/>
                <a:gd name="T41" fmla="*/ 0 h 139"/>
                <a:gd name="T42" fmla="*/ 1 w 96"/>
                <a:gd name="T43" fmla="*/ 0 h 139"/>
                <a:gd name="T44" fmla="*/ 1 w 96"/>
                <a:gd name="T45" fmla="*/ 0 h 139"/>
                <a:gd name="T46" fmla="*/ 1 w 96"/>
                <a:gd name="T47" fmla="*/ 0 h 139"/>
                <a:gd name="T48" fmla="*/ 1 w 96"/>
                <a:gd name="T49" fmla="*/ 0 h 139"/>
                <a:gd name="T50" fmla="*/ 1 w 96"/>
                <a:gd name="T51" fmla="*/ 0 h 139"/>
                <a:gd name="T52" fmla="*/ 1 w 96"/>
                <a:gd name="T53" fmla="*/ 0 h 139"/>
                <a:gd name="T54" fmla="*/ 1 w 96"/>
                <a:gd name="T55" fmla="*/ 0 h 139"/>
                <a:gd name="T56" fmla="*/ 1 w 96"/>
                <a:gd name="T57" fmla="*/ 0 h 139"/>
                <a:gd name="T58" fmla="*/ 1 w 96"/>
                <a:gd name="T59" fmla="*/ 0 h 139"/>
                <a:gd name="T60" fmla="*/ 1 w 96"/>
                <a:gd name="T61" fmla="*/ 0 h 139"/>
                <a:gd name="T62" fmla="*/ 1 w 96"/>
                <a:gd name="T63" fmla="*/ 0 h 139"/>
                <a:gd name="T64" fmla="*/ 1 w 96"/>
                <a:gd name="T65" fmla="*/ 0 h 139"/>
                <a:gd name="T66" fmla="*/ 1 w 96"/>
                <a:gd name="T67" fmla="*/ 0 h 139"/>
                <a:gd name="T68" fmla="*/ 1 w 96"/>
                <a:gd name="T69" fmla="*/ 0 h 139"/>
                <a:gd name="T70" fmla="*/ 1 w 96"/>
                <a:gd name="T71" fmla="*/ 0 h 1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139"/>
                <a:gd name="T110" fmla="*/ 96 w 96"/>
                <a:gd name="T111" fmla="*/ 139 h 1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139">
                  <a:moveTo>
                    <a:pt x="49" y="42"/>
                  </a:moveTo>
                  <a:lnTo>
                    <a:pt x="49" y="45"/>
                  </a:lnTo>
                  <a:lnTo>
                    <a:pt x="72" y="45"/>
                  </a:lnTo>
                  <a:lnTo>
                    <a:pt x="79" y="46"/>
                  </a:lnTo>
                  <a:lnTo>
                    <a:pt x="83" y="48"/>
                  </a:lnTo>
                  <a:lnTo>
                    <a:pt x="85" y="51"/>
                  </a:lnTo>
                  <a:lnTo>
                    <a:pt x="86" y="57"/>
                  </a:lnTo>
                  <a:lnTo>
                    <a:pt x="85" y="63"/>
                  </a:lnTo>
                  <a:lnTo>
                    <a:pt x="83" y="66"/>
                  </a:lnTo>
                  <a:lnTo>
                    <a:pt x="78" y="67"/>
                  </a:lnTo>
                  <a:lnTo>
                    <a:pt x="72" y="68"/>
                  </a:lnTo>
                  <a:lnTo>
                    <a:pt x="49" y="68"/>
                  </a:lnTo>
                  <a:lnTo>
                    <a:pt x="49" y="117"/>
                  </a:lnTo>
                  <a:lnTo>
                    <a:pt x="71" y="117"/>
                  </a:lnTo>
                  <a:lnTo>
                    <a:pt x="77" y="117"/>
                  </a:lnTo>
                  <a:lnTo>
                    <a:pt x="81" y="119"/>
                  </a:lnTo>
                  <a:lnTo>
                    <a:pt x="83" y="123"/>
                  </a:lnTo>
                  <a:lnTo>
                    <a:pt x="84" y="128"/>
                  </a:lnTo>
                  <a:lnTo>
                    <a:pt x="83" y="133"/>
                  </a:lnTo>
                  <a:lnTo>
                    <a:pt x="81" y="136"/>
                  </a:lnTo>
                  <a:lnTo>
                    <a:pt x="77" y="139"/>
                  </a:lnTo>
                  <a:lnTo>
                    <a:pt x="71" y="139"/>
                  </a:lnTo>
                  <a:lnTo>
                    <a:pt x="12" y="139"/>
                  </a:lnTo>
                  <a:lnTo>
                    <a:pt x="6" y="139"/>
                  </a:lnTo>
                  <a:lnTo>
                    <a:pt x="3" y="136"/>
                  </a:lnTo>
                  <a:lnTo>
                    <a:pt x="1" y="133"/>
                  </a:lnTo>
                  <a:lnTo>
                    <a:pt x="0" y="128"/>
                  </a:lnTo>
                  <a:lnTo>
                    <a:pt x="1" y="123"/>
                  </a:lnTo>
                  <a:lnTo>
                    <a:pt x="3" y="119"/>
                  </a:lnTo>
                  <a:lnTo>
                    <a:pt x="6" y="117"/>
                  </a:lnTo>
                  <a:lnTo>
                    <a:pt x="12" y="117"/>
                  </a:lnTo>
                  <a:lnTo>
                    <a:pt x="24" y="117"/>
                  </a:lnTo>
                  <a:lnTo>
                    <a:pt x="24" y="68"/>
                  </a:lnTo>
                  <a:lnTo>
                    <a:pt x="12" y="68"/>
                  </a:lnTo>
                  <a:lnTo>
                    <a:pt x="6" y="67"/>
                  </a:lnTo>
                  <a:lnTo>
                    <a:pt x="3" y="66"/>
                  </a:lnTo>
                  <a:lnTo>
                    <a:pt x="1" y="63"/>
                  </a:lnTo>
                  <a:lnTo>
                    <a:pt x="0" y="57"/>
                  </a:lnTo>
                  <a:lnTo>
                    <a:pt x="1" y="51"/>
                  </a:lnTo>
                  <a:lnTo>
                    <a:pt x="3" y="48"/>
                  </a:lnTo>
                  <a:lnTo>
                    <a:pt x="6" y="46"/>
                  </a:lnTo>
                  <a:lnTo>
                    <a:pt x="12" y="45"/>
                  </a:lnTo>
                  <a:lnTo>
                    <a:pt x="24" y="45"/>
                  </a:lnTo>
                  <a:lnTo>
                    <a:pt x="24" y="40"/>
                  </a:lnTo>
                  <a:lnTo>
                    <a:pt x="25" y="30"/>
                  </a:lnTo>
                  <a:lnTo>
                    <a:pt x="26" y="21"/>
                  </a:lnTo>
                  <a:lnTo>
                    <a:pt x="30" y="14"/>
                  </a:lnTo>
                  <a:lnTo>
                    <a:pt x="34" y="10"/>
                  </a:lnTo>
                  <a:lnTo>
                    <a:pt x="36" y="7"/>
                  </a:lnTo>
                  <a:lnTo>
                    <a:pt x="40" y="6"/>
                  </a:lnTo>
                  <a:lnTo>
                    <a:pt x="44" y="4"/>
                  </a:lnTo>
                  <a:lnTo>
                    <a:pt x="49" y="3"/>
                  </a:lnTo>
                  <a:lnTo>
                    <a:pt x="54" y="2"/>
                  </a:lnTo>
                  <a:lnTo>
                    <a:pt x="59" y="2"/>
                  </a:lnTo>
                  <a:lnTo>
                    <a:pt x="65" y="0"/>
                  </a:lnTo>
                  <a:lnTo>
                    <a:pt x="71" y="0"/>
                  </a:lnTo>
                  <a:lnTo>
                    <a:pt x="83" y="2"/>
                  </a:lnTo>
                  <a:lnTo>
                    <a:pt x="91" y="4"/>
                  </a:lnTo>
                  <a:lnTo>
                    <a:pt x="95" y="8"/>
                  </a:lnTo>
                  <a:lnTo>
                    <a:pt x="96" y="14"/>
                  </a:lnTo>
                  <a:lnTo>
                    <a:pt x="95" y="18"/>
                  </a:lnTo>
                  <a:lnTo>
                    <a:pt x="94" y="21"/>
                  </a:lnTo>
                  <a:lnTo>
                    <a:pt x="91" y="22"/>
                  </a:lnTo>
                  <a:lnTo>
                    <a:pt x="86" y="23"/>
                  </a:lnTo>
                  <a:lnTo>
                    <a:pt x="81" y="23"/>
                  </a:lnTo>
                  <a:lnTo>
                    <a:pt x="77" y="22"/>
                  </a:lnTo>
                  <a:lnTo>
                    <a:pt x="71" y="22"/>
                  </a:lnTo>
                  <a:lnTo>
                    <a:pt x="68" y="22"/>
                  </a:lnTo>
                  <a:lnTo>
                    <a:pt x="58" y="23"/>
                  </a:lnTo>
                  <a:lnTo>
                    <a:pt x="54" y="27"/>
                  </a:lnTo>
                  <a:lnTo>
                    <a:pt x="50" y="33"/>
                  </a:lnTo>
                  <a:lnTo>
                    <a:pt x="49"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52" name="Freeform 45"/>
            <p:cNvSpPr>
              <a:spLocks/>
            </p:cNvSpPr>
            <p:nvPr/>
          </p:nvSpPr>
          <p:spPr bwMode="auto">
            <a:xfrm>
              <a:off x="5776" y="2672"/>
              <a:ext cx="57" cy="66"/>
            </a:xfrm>
            <a:custGeom>
              <a:avLst/>
              <a:gdLst>
                <a:gd name="T0" fmla="*/ 0 w 115"/>
                <a:gd name="T1" fmla="*/ 1 h 131"/>
                <a:gd name="T2" fmla="*/ 0 w 115"/>
                <a:gd name="T3" fmla="*/ 0 h 131"/>
                <a:gd name="T4" fmla="*/ 0 w 115"/>
                <a:gd name="T5" fmla="*/ 1 h 131"/>
                <a:gd name="T6" fmla="*/ 0 w 115"/>
                <a:gd name="T7" fmla="*/ 1 h 131"/>
                <a:gd name="T8" fmla="*/ 0 w 115"/>
                <a:gd name="T9" fmla="*/ 1 h 131"/>
                <a:gd name="T10" fmla="*/ 0 w 115"/>
                <a:gd name="T11" fmla="*/ 1 h 131"/>
                <a:gd name="T12" fmla="*/ 0 w 115"/>
                <a:gd name="T13" fmla="*/ 1 h 131"/>
                <a:gd name="T14" fmla="*/ 0 w 115"/>
                <a:gd name="T15" fmla="*/ 1 h 131"/>
                <a:gd name="T16" fmla="*/ 0 w 115"/>
                <a:gd name="T17" fmla="*/ 1 h 131"/>
                <a:gd name="T18" fmla="*/ 0 w 115"/>
                <a:gd name="T19" fmla="*/ 1 h 131"/>
                <a:gd name="T20" fmla="*/ 0 w 115"/>
                <a:gd name="T21" fmla="*/ 1 h 131"/>
                <a:gd name="T22" fmla="*/ 0 w 115"/>
                <a:gd name="T23" fmla="*/ 1 h 131"/>
                <a:gd name="T24" fmla="*/ 0 w 115"/>
                <a:gd name="T25" fmla="*/ 1 h 131"/>
                <a:gd name="T26" fmla="*/ 0 w 115"/>
                <a:gd name="T27" fmla="*/ 1 h 131"/>
                <a:gd name="T28" fmla="*/ 0 w 115"/>
                <a:gd name="T29" fmla="*/ 1 h 131"/>
                <a:gd name="T30" fmla="*/ 0 w 115"/>
                <a:gd name="T31" fmla="*/ 1 h 131"/>
                <a:gd name="T32" fmla="*/ 0 w 115"/>
                <a:gd name="T33" fmla="*/ 1 h 131"/>
                <a:gd name="T34" fmla="*/ 0 w 115"/>
                <a:gd name="T35" fmla="*/ 1 h 131"/>
                <a:gd name="T36" fmla="*/ 0 w 115"/>
                <a:gd name="T37" fmla="*/ 1 h 131"/>
                <a:gd name="T38" fmla="*/ 0 w 115"/>
                <a:gd name="T39" fmla="*/ 1 h 131"/>
                <a:gd name="T40" fmla="*/ 0 w 115"/>
                <a:gd name="T41" fmla="*/ 1 h 131"/>
                <a:gd name="T42" fmla="*/ 0 w 115"/>
                <a:gd name="T43" fmla="*/ 1 h 131"/>
                <a:gd name="T44" fmla="*/ 0 w 115"/>
                <a:gd name="T45" fmla="*/ 1 h 131"/>
                <a:gd name="T46" fmla="*/ 0 w 115"/>
                <a:gd name="T47" fmla="*/ 1 h 131"/>
                <a:gd name="T48" fmla="*/ 0 w 115"/>
                <a:gd name="T49" fmla="*/ 1 h 131"/>
                <a:gd name="T50" fmla="*/ 0 w 115"/>
                <a:gd name="T51" fmla="*/ 1 h 131"/>
                <a:gd name="T52" fmla="*/ 0 w 115"/>
                <a:gd name="T53" fmla="*/ 1 h 131"/>
                <a:gd name="T54" fmla="*/ 0 w 115"/>
                <a:gd name="T55" fmla="*/ 1 h 131"/>
                <a:gd name="T56" fmla="*/ 0 w 115"/>
                <a:gd name="T57" fmla="*/ 1 h 131"/>
                <a:gd name="T58" fmla="*/ 0 w 115"/>
                <a:gd name="T59" fmla="*/ 1 h 131"/>
                <a:gd name="T60" fmla="*/ 0 w 115"/>
                <a:gd name="T61" fmla="*/ 1 h 131"/>
                <a:gd name="T62" fmla="*/ 0 w 115"/>
                <a:gd name="T63" fmla="*/ 1 h 131"/>
                <a:gd name="T64" fmla="*/ 0 w 115"/>
                <a:gd name="T65" fmla="*/ 1 h 131"/>
                <a:gd name="T66" fmla="*/ 0 w 115"/>
                <a:gd name="T67" fmla="*/ 1 h 131"/>
                <a:gd name="T68" fmla="*/ 0 w 115"/>
                <a:gd name="T69" fmla="*/ 1 h 131"/>
                <a:gd name="T70" fmla="*/ 0 w 115"/>
                <a:gd name="T71" fmla="*/ 1 h 131"/>
                <a:gd name="T72" fmla="*/ 0 w 115"/>
                <a:gd name="T73" fmla="*/ 1 h 131"/>
                <a:gd name="T74" fmla="*/ 0 w 115"/>
                <a:gd name="T75" fmla="*/ 1 h 131"/>
                <a:gd name="T76" fmla="*/ 0 w 115"/>
                <a:gd name="T77" fmla="*/ 0 h 131"/>
                <a:gd name="T78" fmla="*/ 0 w 115"/>
                <a:gd name="T79" fmla="*/ 1 h 131"/>
                <a:gd name="T80" fmla="*/ 0 w 115"/>
                <a:gd name="T81" fmla="*/ 1 h 1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31"/>
                <a:gd name="T125" fmla="*/ 115 w 115"/>
                <a:gd name="T126" fmla="*/ 131 h 1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31">
                  <a:moveTo>
                    <a:pt x="91" y="7"/>
                  </a:moveTo>
                  <a:lnTo>
                    <a:pt x="93" y="3"/>
                  </a:lnTo>
                  <a:lnTo>
                    <a:pt x="95" y="1"/>
                  </a:lnTo>
                  <a:lnTo>
                    <a:pt x="98" y="0"/>
                  </a:lnTo>
                  <a:lnTo>
                    <a:pt x="101" y="0"/>
                  </a:lnTo>
                  <a:lnTo>
                    <a:pt x="106" y="1"/>
                  </a:lnTo>
                  <a:lnTo>
                    <a:pt x="108" y="2"/>
                  </a:lnTo>
                  <a:lnTo>
                    <a:pt x="110" y="7"/>
                  </a:lnTo>
                  <a:lnTo>
                    <a:pt x="110" y="12"/>
                  </a:lnTo>
                  <a:lnTo>
                    <a:pt x="110" y="39"/>
                  </a:lnTo>
                  <a:lnTo>
                    <a:pt x="110" y="46"/>
                  </a:lnTo>
                  <a:lnTo>
                    <a:pt x="108" y="49"/>
                  </a:lnTo>
                  <a:lnTo>
                    <a:pt x="105" y="52"/>
                  </a:lnTo>
                  <a:lnTo>
                    <a:pt x="100" y="52"/>
                  </a:lnTo>
                  <a:lnTo>
                    <a:pt x="97" y="52"/>
                  </a:lnTo>
                  <a:lnTo>
                    <a:pt x="93" y="49"/>
                  </a:lnTo>
                  <a:lnTo>
                    <a:pt x="91" y="47"/>
                  </a:lnTo>
                  <a:lnTo>
                    <a:pt x="88" y="42"/>
                  </a:lnTo>
                  <a:lnTo>
                    <a:pt x="85" y="33"/>
                  </a:lnTo>
                  <a:lnTo>
                    <a:pt x="80" y="27"/>
                  </a:lnTo>
                  <a:lnTo>
                    <a:pt x="73" y="24"/>
                  </a:lnTo>
                  <a:lnTo>
                    <a:pt x="63" y="23"/>
                  </a:lnTo>
                  <a:lnTo>
                    <a:pt x="48" y="25"/>
                  </a:lnTo>
                  <a:lnTo>
                    <a:pt x="38" y="33"/>
                  </a:lnTo>
                  <a:lnTo>
                    <a:pt x="32" y="47"/>
                  </a:lnTo>
                  <a:lnTo>
                    <a:pt x="30" y="65"/>
                  </a:lnTo>
                  <a:lnTo>
                    <a:pt x="32" y="84"/>
                  </a:lnTo>
                  <a:lnTo>
                    <a:pt x="39" y="97"/>
                  </a:lnTo>
                  <a:lnTo>
                    <a:pt x="49" y="106"/>
                  </a:lnTo>
                  <a:lnTo>
                    <a:pt x="63" y="108"/>
                  </a:lnTo>
                  <a:lnTo>
                    <a:pt x="69" y="108"/>
                  </a:lnTo>
                  <a:lnTo>
                    <a:pt x="76" y="106"/>
                  </a:lnTo>
                  <a:lnTo>
                    <a:pt x="82" y="105"/>
                  </a:lnTo>
                  <a:lnTo>
                    <a:pt x="88" y="101"/>
                  </a:lnTo>
                  <a:lnTo>
                    <a:pt x="94" y="98"/>
                  </a:lnTo>
                  <a:lnTo>
                    <a:pt x="99" y="95"/>
                  </a:lnTo>
                  <a:lnTo>
                    <a:pt x="102" y="94"/>
                  </a:lnTo>
                  <a:lnTo>
                    <a:pt x="105" y="94"/>
                  </a:lnTo>
                  <a:lnTo>
                    <a:pt x="109" y="95"/>
                  </a:lnTo>
                  <a:lnTo>
                    <a:pt x="111" y="98"/>
                  </a:lnTo>
                  <a:lnTo>
                    <a:pt x="114" y="101"/>
                  </a:lnTo>
                  <a:lnTo>
                    <a:pt x="115" y="106"/>
                  </a:lnTo>
                  <a:lnTo>
                    <a:pt x="114" y="110"/>
                  </a:lnTo>
                  <a:lnTo>
                    <a:pt x="110" y="115"/>
                  </a:lnTo>
                  <a:lnTo>
                    <a:pt x="106" y="120"/>
                  </a:lnTo>
                  <a:lnTo>
                    <a:pt x="98" y="123"/>
                  </a:lnTo>
                  <a:lnTo>
                    <a:pt x="94" y="124"/>
                  </a:lnTo>
                  <a:lnTo>
                    <a:pt x="90" y="126"/>
                  </a:lnTo>
                  <a:lnTo>
                    <a:pt x="85" y="128"/>
                  </a:lnTo>
                  <a:lnTo>
                    <a:pt x="80" y="129"/>
                  </a:lnTo>
                  <a:lnTo>
                    <a:pt x="76" y="130"/>
                  </a:lnTo>
                  <a:lnTo>
                    <a:pt x="71" y="130"/>
                  </a:lnTo>
                  <a:lnTo>
                    <a:pt x="65" y="131"/>
                  </a:lnTo>
                  <a:lnTo>
                    <a:pt x="61" y="131"/>
                  </a:lnTo>
                  <a:lnTo>
                    <a:pt x="54" y="131"/>
                  </a:lnTo>
                  <a:lnTo>
                    <a:pt x="48" y="130"/>
                  </a:lnTo>
                  <a:lnTo>
                    <a:pt x="42" y="129"/>
                  </a:lnTo>
                  <a:lnTo>
                    <a:pt x="37" y="126"/>
                  </a:lnTo>
                  <a:lnTo>
                    <a:pt x="31" y="124"/>
                  </a:lnTo>
                  <a:lnTo>
                    <a:pt x="26" y="122"/>
                  </a:lnTo>
                  <a:lnTo>
                    <a:pt x="22" y="118"/>
                  </a:lnTo>
                  <a:lnTo>
                    <a:pt x="17" y="114"/>
                  </a:lnTo>
                  <a:lnTo>
                    <a:pt x="9" y="103"/>
                  </a:lnTo>
                  <a:lnTo>
                    <a:pt x="4" y="92"/>
                  </a:lnTo>
                  <a:lnTo>
                    <a:pt x="1" y="79"/>
                  </a:lnTo>
                  <a:lnTo>
                    <a:pt x="0" y="65"/>
                  </a:lnTo>
                  <a:lnTo>
                    <a:pt x="1" y="52"/>
                  </a:lnTo>
                  <a:lnTo>
                    <a:pt x="4" y="40"/>
                  </a:lnTo>
                  <a:lnTo>
                    <a:pt x="9" y="29"/>
                  </a:lnTo>
                  <a:lnTo>
                    <a:pt x="17" y="18"/>
                  </a:lnTo>
                  <a:lnTo>
                    <a:pt x="22" y="14"/>
                  </a:lnTo>
                  <a:lnTo>
                    <a:pt x="26" y="10"/>
                  </a:lnTo>
                  <a:lnTo>
                    <a:pt x="31" y="8"/>
                  </a:lnTo>
                  <a:lnTo>
                    <a:pt x="37" y="4"/>
                  </a:lnTo>
                  <a:lnTo>
                    <a:pt x="42" y="2"/>
                  </a:lnTo>
                  <a:lnTo>
                    <a:pt x="48" y="1"/>
                  </a:lnTo>
                  <a:lnTo>
                    <a:pt x="54" y="0"/>
                  </a:lnTo>
                  <a:lnTo>
                    <a:pt x="61" y="0"/>
                  </a:lnTo>
                  <a:lnTo>
                    <a:pt x="69" y="0"/>
                  </a:lnTo>
                  <a:lnTo>
                    <a:pt x="76" y="1"/>
                  </a:lnTo>
                  <a:lnTo>
                    <a:pt x="83" y="3"/>
                  </a:lnTo>
                  <a:lnTo>
                    <a:pt x="91"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53" name="Freeform 46"/>
            <p:cNvSpPr>
              <a:spLocks/>
            </p:cNvSpPr>
            <p:nvPr/>
          </p:nvSpPr>
          <p:spPr bwMode="auto">
            <a:xfrm>
              <a:off x="5855" y="2697"/>
              <a:ext cx="29" cy="10"/>
            </a:xfrm>
            <a:custGeom>
              <a:avLst/>
              <a:gdLst>
                <a:gd name="T0" fmla="*/ 1 w 56"/>
                <a:gd name="T1" fmla="*/ 0 h 21"/>
                <a:gd name="T2" fmla="*/ 1 w 56"/>
                <a:gd name="T3" fmla="*/ 0 h 21"/>
                <a:gd name="T4" fmla="*/ 1 w 56"/>
                <a:gd name="T5" fmla="*/ 0 h 21"/>
                <a:gd name="T6" fmla="*/ 1 w 56"/>
                <a:gd name="T7" fmla="*/ 0 h 21"/>
                <a:gd name="T8" fmla="*/ 1 w 56"/>
                <a:gd name="T9" fmla="*/ 0 h 21"/>
                <a:gd name="T10" fmla="*/ 0 w 56"/>
                <a:gd name="T11" fmla="*/ 0 h 21"/>
                <a:gd name="T12" fmla="*/ 1 w 56"/>
                <a:gd name="T13" fmla="*/ 0 h 21"/>
                <a:gd name="T14" fmla="*/ 1 w 56"/>
                <a:gd name="T15" fmla="*/ 0 h 21"/>
                <a:gd name="T16" fmla="*/ 1 w 56"/>
                <a:gd name="T17" fmla="*/ 0 h 21"/>
                <a:gd name="T18" fmla="*/ 1 w 56"/>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21"/>
                <a:gd name="T32" fmla="*/ 56 w 56"/>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21">
                  <a:moveTo>
                    <a:pt x="29" y="0"/>
                  </a:moveTo>
                  <a:lnTo>
                    <a:pt x="39" y="1"/>
                  </a:lnTo>
                  <a:lnTo>
                    <a:pt x="47" y="5"/>
                  </a:lnTo>
                  <a:lnTo>
                    <a:pt x="53" y="12"/>
                  </a:lnTo>
                  <a:lnTo>
                    <a:pt x="56" y="21"/>
                  </a:lnTo>
                  <a:lnTo>
                    <a:pt x="0" y="21"/>
                  </a:lnTo>
                  <a:lnTo>
                    <a:pt x="3" y="12"/>
                  </a:lnTo>
                  <a:lnTo>
                    <a:pt x="9" y="5"/>
                  </a:lnTo>
                  <a:lnTo>
                    <a:pt x="18" y="1"/>
                  </a:lnTo>
                  <a:lnTo>
                    <a:pt x="2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54" name="Freeform 47"/>
            <p:cNvSpPr>
              <a:spLocks/>
            </p:cNvSpPr>
            <p:nvPr/>
          </p:nvSpPr>
          <p:spPr bwMode="auto">
            <a:xfrm>
              <a:off x="5910" y="2667"/>
              <a:ext cx="49" cy="69"/>
            </a:xfrm>
            <a:custGeom>
              <a:avLst/>
              <a:gdLst>
                <a:gd name="T0" fmla="*/ 1 w 98"/>
                <a:gd name="T1" fmla="*/ 1 h 137"/>
                <a:gd name="T2" fmla="*/ 1 w 98"/>
                <a:gd name="T3" fmla="*/ 1 h 137"/>
                <a:gd name="T4" fmla="*/ 1 w 98"/>
                <a:gd name="T5" fmla="*/ 1 h 137"/>
                <a:gd name="T6" fmla="*/ 1 w 98"/>
                <a:gd name="T7" fmla="*/ 1 h 137"/>
                <a:gd name="T8" fmla="*/ 1 w 98"/>
                <a:gd name="T9" fmla="*/ 1 h 137"/>
                <a:gd name="T10" fmla="*/ 1 w 98"/>
                <a:gd name="T11" fmla="*/ 1 h 137"/>
                <a:gd name="T12" fmla="*/ 1 w 98"/>
                <a:gd name="T13" fmla="*/ 1 h 137"/>
                <a:gd name="T14" fmla="*/ 1 w 98"/>
                <a:gd name="T15" fmla="*/ 1 h 137"/>
                <a:gd name="T16" fmla="*/ 1 w 98"/>
                <a:gd name="T17" fmla="*/ 1 h 137"/>
                <a:gd name="T18" fmla="*/ 1 w 98"/>
                <a:gd name="T19" fmla="*/ 1 h 137"/>
                <a:gd name="T20" fmla="*/ 1 w 98"/>
                <a:gd name="T21" fmla="*/ 1 h 137"/>
                <a:gd name="T22" fmla="*/ 1 w 98"/>
                <a:gd name="T23" fmla="*/ 1 h 137"/>
                <a:gd name="T24" fmla="*/ 1 w 98"/>
                <a:gd name="T25" fmla="*/ 1 h 137"/>
                <a:gd name="T26" fmla="*/ 1 w 98"/>
                <a:gd name="T27" fmla="*/ 1 h 137"/>
                <a:gd name="T28" fmla="*/ 1 w 98"/>
                <a:gd name="T29" fmla="*/ 1 h 137"/>
                <a:gd name="T30" fmla="*/ 0 w 98"/>
                <a:gd name="T31" fmla="*/ 1 h 137"/>
                <a:gd name="T32" fmla="*/ 1 w 98"/>
                <a:gd name="T33" fmla="*/ 1 h 137"/>
                <a:gd name="T34" fmla="*/ 1 w 98"/>
                <a:gd name="T35" fmla="*/ 1 h 137"/>
                <a:gd name="T36" fmla="*/ 1 w 98"/>
                <a:gd name="T37" fmla="*/ 1 h 137"/>
                <a:gd name="T38" fmla="*/ 1 w 98"/>
                <a:gd name="T39" fmla="*/ 1 h 137"/>
                <a:gd name="T40" fmla="*/ 1 w 98"/>
                <a:gd name="T41" fmla="*/ 1 h 137"/>
                <a:gd name="T42" fmla="*/ 1 w 98"/>
                <a:gd name="T43" fmla="*/ 1 h 137"/>
                <a:gd name="T44" fmla="*/ 1 w 98"/>
                <a:gd name="T45" fmla="*/ 1 h 137"/>
                <a:gd name="T46" fmla="*/ 1 w 98"/>
                <a:gd name="T47" fmla="*/ 1 h 137"/>
                <a:gd name="T48" fmla="*/ 1 w 98"/>
                <a:gd name="T49" fmla="*/ 1 h 137"/>
                <a:gd name="T50" fmla="*/ 1 w 98"/>
                <a:gd name="T51" fmla="*/ 1 h 137"/>
                <a:gd name="T52" fmla="*/ 1 w 98"/>
                <a:gd name="T53" fmla="*/ 1 h 137"/>
                <a:gd name="T54" fmla="*/ 1 w 98"/>
                <a:gd name="T55" fmla="*/ 1 h 137"/>
                <a:gd name="T56" fmla="*/ 1 w 98"/>
                <a:gd name="T57" fmla="*/ 1 h 137"/>
                <a:gd name="T58" fmla="*/ 1 w 98"/>
                <a:gd name="T59" fmla="*/ 1 h 137"/>
                <a:gd name="T60" fmla="*/ 1 w 98"/>
                <a:gd name="T61" fmla="*/ 0 h 137"/>
                <a:gd name="T62" fmla="*/ 1 w 98"/>
                <a:gd name="T63" fmla="*/ 0 h 137"/>
                <a:gd name="T64" fmla="*/ 1 w 98"/>
                <a:gd name="T65" fmla="*/ 0 h 137"/>
                <a:gd name="T66" fmla="*/ 1 w 98"/>
                <a:gd name="T67" fmla="*/ 1 h 137"/>
                <a:gd name="T68" fmla="*/ 1 w 98"/>
                <a:gd name="T69" fmla="*/ 1 h 137"/>
                <a:gd name="T70" fmla="*/ 1 w 98"/>
                <a:gd name="T71" fmla="*/ 1 h 1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37"/>
                <a:gd name="T110" fmla="*/ 98 w 98"/>
                <a:gd name="T111" fmla="*/ 137 h 1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37">
                  <a:moveTo>
                    <a:pt x="62" y="4"/>
                  </a:moveTo>
                  <a:lnTo>
                    <a:pt x="62" y="115"/>
                  </a:lnTo>
                  <a:lnTo>
                    <a:pt x="84" y="115"/>
                  </a:lnTo>
                  <a:lnTo>
                    <a:pt x="91" y="115"/>
                  </a:lnTo>
                  <a:lnTo>
                    <a:pt x="95" y="117"/>
                  </a:lnTo>
                  <a:lnTo>
                    <a:pt x="97" y="121"/>
                  </a:lnTo>
                  <a:lnTo>
                    <a:pt x="98" y="126"/>
                  </a:lnTo>
                  <a:lnTo>
                    <a:pt x="97" y="131"/>
                  </a:lnTo>
                  <a:lnTo>
                    <a:pt x="95" y="134"/>
                  </a:lnTo>
                  <a:lnTo>
                    <a:pt x="91" y="137"/>
                  </a:lnTo>
                  <a:lnTo>
                    <a:pt x="84" y="137"/>
                  </a:lnTo>
                  <a:lnTo>
                    <a:pt x="13" y="137"/>
                  </a:lnTo>
                  <a:lnTo>
                    <a:pt x="7" y="137"/>
                  </a:lnTo>
                  <a:lnTo>
                    <a:pt x="4" y="134"/>
                  </a:lnTo>
                  <a:lnTo>
                    <a:pt x="1" y="131"/>
                  </a:lnTo>
                  <a:lnTo>
                    <a:pt x="0" y="126"/>
                  </a:lnTo>
                  <a:lnTo>
                    <a:pt x="1" y="121"/>
                  </a:lnTo>
                  <a:lnTo>
                    <a:pt x="4" y="117"/>
                  </a:lnTo>
                  <a:lnTo>
                    <a:pt x="7" y="115"/>
                  </a:lnTo>
                  <a:lnTo>
                    <a:pt x="13" y="115"/>
                  </a:lnTo>
                  <a:lnTo>
                    <a:pt x="36" y="115"/>
                  </a:lnTo>
                  <a:lnTo>
                    <a:pt x="36" y="23"/>
                  </a:lnTo>
                  <a:lnTo>
                    <a:pt x="24" y="23"/>
                  </a:lnTo>
                  <a:lnTo>
                    <a:pt x="19" y="21"/>
                  </a:lnTo>
                  <a:lnTo>
                    <a:pt x="14" y="20"/>
                  </a:lnTo>
                  <a:lnTo>
                    <a:pt x="12" y="17"/>
                  </a:lnTo>
                  <a:lnTo>
                    <a:pt x="10" y="11"/>
                  </a:lnTo>
                  <a:lnTo>
                    <a:pt x="12" y="5"/>
                  </a:lnTo>
                  <a:lnTo>
                    <a:pt x="14" y="2"/>
                  </a:lnTo>
                  <a:lnTo>
                    <a:pt x="17" y="1"/>
                  </a:lnTo>
                  <a:lnTo>
                    <a:pt x="24" y="0"/>
                  </a:lnTo>
                  <a:lnTo>
                    <a:pt x="55" y="0"/>
                  </a:lnTo>
                  <a:lnTo>
                    <a:pt x="59" y="0"/>
                  </a:lnTo>
                  <a:lnTo>
                    <a:pt x="61" y="1"/>
                  </a:lnTo>
                  <a:lnTo>
                    <a:pt x="62" y="2"/>
                  </a:lnTo>
                  <a:lnTo>
                    <a:pt x="6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55" name="Freeform 48"/>
            <p:cNvSpPr>
              <a:spLocks/>
            </p:cNvSpPr>
            <p:nvPr/>
          </p:nvSpPr>
          <p:spPr bwMode="auto">
            <a:xfrm>
              <a:off x="5975" y="2667"/>
              <a:ext cx="49" cy="69"/>
            </a:xfrm>
            <a:custGeom>
              <a:avLst/>
              <a:gdLst>
                <a:gd name="T0" fmla="*/ 1 w 98"/>
                <a:gd name="T1" fmla="*/ 1 h 137"/>
                <a:gd name="T2" fmla="*/ 1 w 98"/>
                <a:gd name="T3" fmla="*/ 1 h 137"/>
                <a:gd name="T4" fmla="*/ 1 w 98"/>
                <a:gd name="T5" fmla="*/ 1 h 137"/>
                <a:gd name="T6" fmla="*/ 1 w 98"/>
                <a:gd name="T7" fmla="*/ 1 h 137"/>
                <a:gd name="T8" fmla="*/ 1 w 98"/>
                <a:gd name="T9" fmla="*/ 1 h 137"/>
                <a:gd name="T10" fmla="*/ 1 w 98"/>
                <a:gd name="T11" fmla="*/ 1 h 137"/>
                <a:gd name="T12" fmla="*/ 1 w 98"/>
                <a:gd name="T13" fmla="*/ 1 h 137"/>
                <a:gd name="T14" fmla="*/ 1 w 98"/>
                <a:gd name="T15" fmla="*/ 1 h 137"/>
                <a:gd name="T16" fmla="*/ 1 w 98"/>
                <a:gd name="T17" fmla="*/ 1 h 137"/>
                <a:gd name="T18" fmla="*/ 1 w 98"/>
                <a:gd name="T19" fmla="*/ 1 h 137"/>
                <a:gd name="T20" fmla="*/ 1 w 98"/>
                <a:gd name="T21" fmla="*/ 1 h 137"/>
                <a:gd name="T22" fmla="*/ 1 w 98"/>
                <a:gd name="T23" fmla="*/ 1 h 137"/>
                <a:gd name="T24" fmla="*/ 1 w 98"/>
                <a:gd name="T25" fmla="*/ 1 h 137"/>
                <a:gd name="T26" fmla="*/ 1 w 98"/>
                <a:gd name="T27" fmla="*/ 1 h 137"/>
                <a:gd name="T28" fmla="*/ 1 w 98"/>
                <a:gd name="T29" fmla="*/ 1 h 137"/>
                <a:gd name="T30" fmla="*/ 0 w 98"/>
                <a:gd name="T31" fmla="*/ 1 h 137"/>
                <a:gd name="T32" fmla="*/ 1 w 98"/>
                <a:gd name="T33" fmla="*/ 1 h 137"/>
                <a:gd name="T34" fmla="*/ 1 w 98"/>
                <a:gd name="T35" fmla="*/ 1 h 137"/>
                <a:gd name="T36" fmla="*/ 1 w 98"/>
                <a:gd name="T37" fmla="*/ 1 h 137"/>
                <a:gd name="T38" fmla="*/ 1 w 98"/>
                <a:gd name="T39" fmla="*/ 1 h 137"/>
                <a:gd name="T40" fmla="*/ 1 w 98"/>
                <a:gd name="T41" fmla="*/ 1 h 137"/>
                <a:gd name="T42" fmla="*/ 1 w 98"/>
                <a:gd name="T43" fmla="*/ 1 h 137"/>
                <a:gd name="T44" fmla="*/ 1 w 98"/>
                <a:gd name="T45" fmla="*/ 1 h 137"/>
                <a:gd name="T46" fmla="*/ 1 w 98"/>
                <a:gd name="T47" fmla="*/ 1 h 137"/>
                <a:gd name="T48" fmla="*/ 1 w 98"/>
                <a:gd name="T49" fmla="*/ 1 h 137"/>
                <a:gd name="T50" fmla="*/ 1 w 98"/>
                <a:gd name="T51" fmla="*/ 1 h 137"/>
                <a:gd name="T52" fmla="*/ 1 w 98"/>
                <a:gd name="T53" fmla="*/ 1 h 137"/>
                <a:gd name="T54" fmla="*/ 1 w 98"/>
                <a:gd name="T55" fmla="*/ 1 h 137"/>
                <a:gd name="T56" fmla="*/ 1 w 98"/>
                <a:gd name="T57" fmla="*/ 1 h 137"/>
                <a:gd name="T58" fmla="*/ 1 w 98"/>
                <a:gd name="T59" fmla="*/ 1 h 137"/>
                <a:gd name="T60" fmla="*/ 1 w 98"/>
                <a:gd name="T61" fmla="*/ 0 h 137"/>
                <a:gd name="T62" fmla="*/ 1 w 98"/>
                <a:gd name="T63" fmla="*/ 0 h 137"/>
                <a:gd name="T64" fmla="*/ 1 w 98"/>
                <a:gd name="T65" fmla="*/ 0 h 137"/>
                <a:gd name="T66" fmla="*/ 1 w 98"/>
                <a:gd name="T67" fmla="*/ 1 h 137"/>
                <a:gd name="T68" fmla="*/ 1 w 98"/>
                <a:gd name="T69" fmla="*/ 1 h 137"/>
                <a:gd name="T70" fmla="*/ 1 w 98"/>
                <a:gd name="T71" fmla="*/ 1 h 1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8"/>
                <a:gd name="T109" fmla="*/ 0 h 137"/>
                <a:gd name="T110" fmla="*/ 98 w 98"/>
                <a:gd name="T111" fmla="*/ 137 h 1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8" h="137">
                  <a:moveTo>
                    <a:pt x="62" y="4"/>
                  </a:moveTo>
                  <a:lnTo>
                    <a:pt x="62" y="115"/>
                  </a:lnTo>
                  <a:lnTo>
                    <a:pt x="85" y="115"/>
                  </a:lnTo>
                  <a:lnTo>
                    <a:pt x="91" y="115"/>
                  </a:lnTo>
                  <a:lnTo>
                    <a:pt x="96" y="117"/>
                  </a:lnTo>
                  <a:lnTo>
                    <a:pt x="97" y="121"/>
                  </a:lnTo>
                  <a:lnTo>
                    <a:pt x="98" y="126"/>
                  </a:lnTo>
                  <a:lnTo>
                    <a:pt x="97" y="131"/>
                  </a:lnTo>
                  <a:lnTo>
                    <a:pt x="96" y="134"/>
                  </a:lnTo>
                  <a:lnTo>
                    <a:pt x="91" y="137"/>
                  </a:lnTo>
                  <a:lnTo>
                    <a:pt x="85" y="137"/>
                  </a:lnTo>
                  <a:lnTo>
                    <a:pt x="14" y="137"/>
                  </a:lnTo>
                  <a:lnTo>
                    <a:pt x="8" y="137"/>
                  </a:lnTo>
                  <a:lnTo>
                    <a:pt x="4" y="134"/>
                  </a:lnTo>
                  <a:lnTo>
                    <a:pt x="1" y="131"/>
                  </a:lnTo>
                  <a:lnTo>
                    <a:pt x="0" y="126"/>
                  </a:lnTo>
                  <a:lnTo>
                    <a:pt x="1" y="121"/>
                  </a:lnTo>
                  <a:lnTo>
                    <a:pt x="4" y="117"/>
                  </a:lnTo>
                  <a:lnTo>
                    <a:pt x="7" y="115"/>
                  </a:lnTo>
                  <a:lnTo>
                    <a:pt x="14" y="115"/>
                  </a:lnTo>
                  <a:lnTo>
                    <a:pt x="36" y="115"/>
                  </a:lnTo>
                  <a:lnTo>
                    <a:pt x="36" y="23"/>
                  </a:lnTo>
                  <a:lnTo>
                    <a:pt x="24" y="23"/>
                  </a:lnTo>
                  <a:lnTo>
                    <a:pt x="19" y="21"/>
                  </a:lnTo>
                  <a:lnTo>
                    <a:pt x="15" y="20"/>
                  </a:lnTo>
                  <a:lnTo>
                    <a:pt x="13" y="17"/>
                  </a:lnTo>
                  <a:lnTo>
                    <a:pt x="12" y="11"/>
                  </a:lnTo>
                  <a:lnTo>
                    <a:pt x="13" y="5"/>
                  </a:lnTo>
                  <a:lnTo>
                    <a:pt x="15" y="2"/>
                  </a:lnTo>
                  <a:lnTo>
                    <a:pt x="19" y="1"/>
                  </a:lnTo>
                  <a:lnTo>
                    <a:pt x="24" y="0"/>
                  </a:lnTo>
                  <a:lnTo>
                    <a:pt x="57" y="0"/>
                  </a:lnTo>
                  <a:lnTo>
                    <a:pt x="59" y="0"/>
                  </a:lnTo>
                  <a:lnTo>
                    <a:pt x="61" y="1"/>
                  </a:lnTo>
                  <a:lnTo>
                    <a:pt x="62" y="2"/>
                  </a:lnTo>
                  <a:lnTo>
                    <a:pt x="62" y="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56" name="Freeform 49"/>
            <p:cNvSpPr>
              <a:spLocks/>
            </p:cNvSpPr>
            <p:nvPr/>
          </p:nvSpPr>
          <p:spPr bwMode="auto">
            <a:xfrm>
              <a:off x="6121" y="2685"/>
              <a:ext cx="21" cy="17"/>
            </a:xfrm>
            <a:custGeom>
              <a:avLst/>
              <a:gdLst>
                <a:gd name="T0" fmla="*/ 1 w 40"/>
                <a:gd name="T1" fmla="*/ 1 h 34"/>
                <a:gd name="T2" fmla="*/ 1 w 40"/>
                <a:gd name="T3" fmla="*/ 1 h 34"/>
                <a:gd name="T4" fmla="*/ 1 w 40"/>
                <a:gd name="T5" fmla="*/ 1 h 34"/>
                <a:gd name="T6" fmla="*/ 1 w 40"/>
                <a:gd name="T7" fmla="*/ 1 h 34"/>
                <a:gd name="T8" fmla="*/ 1 w 40"/>
                <a:gd name="T9" fmla="*/ 1 h 34"/>
                <a:gd name="T10" fmla="*/ 0 w 40"/>
                <a:gd name="T11" fmla="*/ 1 h 34"/>
                <a:gd name="T12" fmla="*/ 0 w 40"/>
                <a:gd name="T13" fmla="*/ 0 h 34"/>
                <a:gd name="T14" fmla="*/ 1 w 40"/>
                <a:gd name="T15" fmla="*/ 0 h 34"/>
                <a:gd name="T16" fmla="*/ 1 w 40"/>
                <a:gd name="T17" fmla="*/ 1 h 34"/>
                <a:gd name="T18" fmla="*/ 1 w 40"/>
                <a:gd name="T19" fmla="*/ 1 h 34"/>
                <a:gd name="T20" fmla="*/ 1 w 40"/>
                <a:gd name="T21" fmla="*/ 1 h 34"/>
                <a:gd name="T22" fmla="*/ 1 w 40"/>
                <a:gd name="T23" fmla="*/ 1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34"/>
                <a:gd name="T38" fmla="*/ 40 w 40"/>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34">
                  <a:moveTo>
                    <a:pt x="40" y="18"/>
                  </a:moveTo>
                  <a:lnTo>
                    <a:pt x="39" y="24"/>
                  </a:lnTo>
                  <a:lnTo>
                    <a:pt x="34" y="29"/>
                  </a:lnTo>
                  <a:lnTo>
                    <a:pt x="26" y="33"/>
                  </a:lnTo>
                  <a:lnTo>
                    <a:pt x="15" y="34"/>
                  </a:lnTo>
                  <a:lnTo>
                    <a:pt x="0" y="34"/>
                  </a:lnTo>
                  <a:lnTo>
                    <a:pt x="0" y="0"/>
                  </a:lnTo>
                  <a:lnTo>
                    <a:pt x="15" y="0"/>
                  </a:lnTo>
                  <a:lnTo>
                    <a:pt x="25" y="1"/>
                  </a:lnTo>
                  <a:lnTo>
                    <a:pt x="33" y="5"/>
                  </a:lnTo>
                  <a:lnTo>
                    <a:pt x="39" y="9"/>
                  </a:lnTo>
                  <a:lnTo>
                    <a:pt x="40"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57" name="Freeform 50"/>
            <p:cNvSpPr>
              <a:spLocks/>
            </p:cNvSpPr>
            <p:nvPr/>
          </p:nvSpPr>
          <p:spPr bwMode="auto">
            <a:xfrm>
              <a:off x="6165" y="2667"/>
              <a:ext cx="57" cy="69"/>
            </a:xfrm>
            <a:custGeom>
              <a:avLst/>
              <a:gdLst>
                <a:gd name="T0" fmla="*/ 1 w 114"/>
                <a:gd name="T1" fmla="*/ 1 h 137"/>
                <a:gd name="T2" fmla="*/ 1 w 114"/>
                <a:gd name="T3" fmla="*/ 1 h 137"/>
                <a:gd name="T4" fmla="*/ 1 w 114"/>
                <a:gd name="T5" fmla="*/ 1 h 137"/>
                <a:gd name="T6" fmla="*/ 1 w 114"/>
                <a:gd name="T7" fmla="*/ 1 h 137"/>
                <a:gd name="T8" fmla="*/ 1 w 114"/>
                <a:gd name="T9" fmla="*/ 1 h 137"/>
                <a:gd name="T10" fmla="*/ 1 w 114"/>
                <a:gd name="T11" fmla="*/ 1 h 137"/>
                <a:gd name="T12" fmla="*/ 1 w 114"/>
                <a:gd name="T13" fmla="*/ 1 h 137"/>
                <a:gd name="T14" fmla="*/ 1 w 114"/>
                <a:gd name="T15" fmla="*/ 1 h 137"/>
                <a:gd name="T16" fmla="*/ 1 w 114"/>
                <a:gd name="T17" fmla="*/ 1 h 137"/>
                <a:gd name="T18" fmla="*/ 1 w 114"/>
                <a:gd name="T19" fmla="*/ 1 h 137"/>
                <a:gd name="T20" fmla="*/ 1 w 114"/>
                <a:gd name="T21" fmla="*/ 1 h 137"/>
                <a:gd name="T22" fmla="*/ 1 w 114"/>
                <a:gd name="T23" fmla="*/ 1 h 137"/>
                <a:gd name="T24" fmla="*/ 1 w 114"/>
                <a:gd name="T25" fmla="*/ 1 h 137"/>
                <a:gd name="T26" fmla="*/ 1 w 114"/>
                <a:gd name="T27" fmla="*/ 1 h 137"/>
                <a:gd name="T28" fmla="*/ 1 w 114"/>
                <a:gd name="T29" fmla="*/ 1 h 137"/>
                <a:gd name="T30" fmla="*/ 1 w 114"/>
                <a:gd name="T31" fmla="*/ 1 h 137"/>
                <a:gd name="T32" fmla="*/ 1 w 114"/>
                <a:gd name="T33" fmla="*/ 1 h 137"/>
                <a:gd name="T34" fmla="*/ 1 w 114"/>
                <a:gd name="T35" fmla="*/ 1 h 137"/>
                <a:gd name="T36" fmla="*/ 1 w 114"/>
                <a:gd name="T37" fmla="*/ 1 h 137"/>
                <a:gd name="T38" fmla="*/ 1 w 114"/>
                <a:gd name="T39" fmla="*/ 1 h 137"/>
                <a:gd name="T40" fmla="*/ 1 w 114"/>
                <a:gd name="T41" fmla="*/ 1 h 137"/>
                <a:gd name="T42" fmla="*/ 1 w 114"/>
                <a:gd name="T43" fmla="*/ 1 h 137"/>
                <a:gd name="T44" fmla="*/ 1 w 114"/>
                <a:gd name="T45" fmla="*/ 1 h 137"/>
                <a:gd name="T46" fmla="*/ 1 w 114"/>
                <a:gd name="T47" fmla="*/ 1 h 137"/>
                <a:gd name="T48" fmla="*/ 1 w 114"/>
                <a:gd name="T49" fmla="*/ 1 h 137"/>
                <a:gd name="T50" fmla="*/ 1 w 114"/>
                <a:gd name="T51" fmla="*/ 1 h 137"/>
                <a:gd name="T52" fmla="*/ 1 w 114"/>
                <a:gd name="T53" fmla="*/ 1 h 137"/>
                <a:gd name="T54" fmla="*/ 1 w 114"/>
                <a:gd name="T55" fmla="*/ 1 h 137"/>
                <a:gd name="T56" fmla="*/ 1 w 114"/>
                <a:gd name="T57" fmla="*/ 1 h 137"/>
                <a:gd name="T58" fmla="*/ 1 w 114"/>
                <a:gd name="T59" fmla="*/ 1 h 137"/>
                <a:gd name="T60" fmla="*/ 0 w 114"/>
                <a:gd name="T61" fmla="*/ 1 h 137"/>
                <a:gd name="T62" fmla="*/ 1 w 114"/>
                <a:gd name="T63" fmla="*/ 1 h 137"/>
                <a:gd name="T64" fmla="*/ 1 w 114"/>
                <a:gd name="T65" fmla="*/ 1 h 137"/>
                <a:gd name="T66" fmla="*/ 1 w 114"/>
                <a:gd name="T67" fmla="*/ 1 h 137"/>
                <a:gd name="T68" fmla="*/ 1 w 114"/>
                <a:gd name="T69" fmla="*/ 1 h 137"/>
                <a:gd name="T70" fmla="*/ 1 w 114"/>
                <a:gd name="T71" fmla="*/ 1 h 137"/>
                <a:gd name="T72" fmla="*/ 1 w 114"/>
                <a:gd name="T73" fmla="*/ 1 h 137"/>
                <a:gd name="T74" fmla="*/ 1 w 114"/>
                <a:gd name="T75" fmla="*/ 1 h 137"/>
                <a:gd name="T76" fmla="*/ 1 w 114"/>
                <a:gd name="T77" fmla="*/ 0 h 137"/>
                <a:gd name="T78" fmla="*/ 1 w 114"/>
                <a:gd name="T79" fmla="*/ 1 h 137"/>
                <a:gd name="T80" fmla="*/ 1 w 114"/>
                <a:gd name="T81" fmla="*/ 1 h 1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37"/>
                <a:gd name="T125" fmla="*/ 114 w 114"/>
                <a:gd name="T126" fmla="*/ 137 h 1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37">
                  <a:moveTo>
                    <a:pt x="41" y="6"/>
                  </a:moveTo>
                  <a:lnTo>
                    <a:pt x="41" y="50"/>
                  </a:lnTo>
                  <a:lnTo>
                    <a:pt x="45" y="44"/>
                  </a:lnTo>
                  <a:lnTo>
                    <a:pt x="51" y="41"/>
                  </a:lnTo>
                  <a:lnTo>
                    <a:pt x="58" y="39"/>
                  </a:lnTo>
                  <a:lnTo>
                    <a:pt x="67" y="38"/>
                  </a:lnTo>
                  <a:lnTo>
                    <a:pt x="75" y="39"/>
                  </a:lnTo>
                  <a:lnTo>
                    <a:pt x="82" y="40"/>
                  </a:lnTo>
                  <a:lnTo>
                    <a:pt x="88" y="43"/>
                  </a:lnTo>
                  <a:lnTo>
                    <a:pt x="93" y="47"/>
                  </a:lnTo>
                  <a:lnTo>
                    <a:pt x="97" y="53"/>
                  </a:lnTo>
                  <a:lnTo>
                    <a:pt x="99" y="59"/>
                  </a:lnTo>
                  <a:lnTo>
                    <a:pt x="101" y="66"/>
                  </a:lnTo>
                  <a:lnTo>
                    <a:pt x="102" y="74"/>
                  </a:lnTo>
                  <a:lnTo>
                    <a:pt x="102" y="115"/>
                  </a:lnTo>
                  <a:lnTo>
                    <a:pt x="103" y="115"/>
                  </a:lnTo>
                  <a:lnTo>
                    <a:pt x="109" y="116"/>
                  </a:lnTo>
                  <a:lnTo>
                    <a:pt x="112" y="117"/>
                  </a:lnTo>
                  <a:lnTo>
                    <a:pt x="113" y="121"/>
                  </a:lnTo>
                  <a:lnTo>
                    <a:pt x="114" y="126"/>
                  </a:lnTo>
                  <a:lnTo>
                    <a:pt x="113" y="131"/>
                  </a:lnTo>
                  <a:lnTo>
                    <a:pt x="112" y="134"/>
                  </a:lnTo>
                  <a:lnTo>
                    <a:pt x="108" y="137"/>
                  </a:lnTo>
                  <a:lnTo>
                    <a:pt x="102" y="137"/>
                  </a:lnTo>
                  <a:lnTo>
                    <a:pt x="75" y="137"/>
                  </a:lnTo>
                  <a:lnTo>
                    <a:pt x="69" y="137"/>
                  </a:lnTo>
                  <a:lnTo>
                    <a:pt x="66" y="134"/>
                  </a:lnTo>
                  <a:lnTo>
                    <a:pt x="64" y="131"/>
                  </a:lnTo>
                  <a:lnTo>
                    <a:pt x="63" y="126"/>
                  </a:lnTo>
                  <a:lnTo>
                    <a:pt x="64" y="121"/>
                  </a:lnTo>
                  <a:lnTo>
                    <a:pt x="65" y="117"/>
                  </a:lnTo>
                  <a:lnTo>
                    <a:pt x="68" y="116"/>
                  </a:lnTo>
                  <a:lnTo>
                    <a:pt x="74" y="115"/>
                  </a:lnTo>
                  <a:lnTo>
                    <a:pt x="75" y="115"/>
                  </a:lnTo>
                  <a:lnTo>
                    <a:pt x="75" y="84"/>
                  </a:lnTo>
                  <a:lnTo>
                    <a:pt x="74" y="72"/>
                  </a:lnTo>
                  <a:lnTo>
                    <a:pt x="72" y="64"/>
                  </a:lnTo>
                  <a:lnTo>
                    <a:pt x="67" y="61"/>
                  </a:lnTo>
                  <a:lnTo>
                    <a:pt x="60" y="59"/>
                  </a:lnTo>
                  <a:lnTo>
                    <a:pt x="56" y="59"/>
                  </a:lnTo>
                  <a:lnTo>
                    <a:pt x="52" y="61"/>
                  </a:lnTo>
                  <a:lnTo>
                    <a:pt x="49" y="63"/>
                  </a:lnTo>
                  <a:lnTo>
                    <a:pt x="46" y="66"/>
                  </a:lnTo>
                  <a:lnTo>
                    <a:pt x="44" y="70"/>
                  </a:lnTo>
                  <a:lnTo>
                    <a:pt x="42" y="74"/>
                  </a:lnTo>
                  <a:lnTo>
                    <a:pt x="41" y="79"/>
                  </a:lnTo>
                  <a:lnTo>
                    <a:pt x="41" y="84"/>
                  </a:lnTo>
                  <a:lnTo>
                    <a:pt x="41" y="115"/>
                  </a:lnTo>
                  <a:lnTo>
                    <a:pt x="42" y="115"/>
                  </a:lnTo>
                  <a:lnTo>
                    <a:pt x="48" y="116"/>
                  </a:lnTo>
                  <a:lnTo>
                    <a:pt x="51" y="117"/>
                  </a:lnTo>
                  <a:lnTo>
                    <a:pt x="52" y="121"/>
                  </a:lnTo>
                  <a:lnTo>
                    <a:pt x="53" y="126"/>
                  </a:lnTo>
                  <a:lnTo>
                    <a:pt x="52" y="131"/>
                  </a:lnTo>
                  <a:lnTo>
                    <a:pt x="51" y="134"/>
                  </a:lnTo>
                  <a:lnTo>
                    <a:pt x="46" y="137"/>
                  </a:lnTo>
                  <a:lnTo>
                    <a:pt x="41" y="137"/>
                  </a:lnTo>
                  <a:lnTo>
                    <a:pt x="14" y="137"/>
                  </a:lnTo>
                  <a:lnTo>
                    <a:pt x="7" y="137"/>
                  </a:lnTo>
                  <a:lnTo>
                    <a:pt x="4" y="134"/>
                  </a:lnTo>
                  <a:lnTo>
                    <a:pt x="2" y="131"/>
                  </a:lnTo>
                  <a:lnTo>
                    <a:pt x="0" y="126"/>
                  </a:lnTo>
                  <a:lnTo>
                    <a:pt x="2" y="121"/>
                  </a:lnTo>
                  <a:lnTo>
                    <a:pt x="4" y="117"/>
                  </a:lnTo>
                  <a:lnTo>
                    <a:pt x="7" y="116"/>
                  </a:lnTo>
                  <a:lnTo>
                    <a:pt x="12" y="115"/>
                  </a:lnTo>
                  <a:lnTo>
                    <a:pt x="14" y="115"/>
                  </a:lnTo>
                  <a:lnTo>
                    <a:pt x="14" y="23"/>
                  </a:lnTo>
                  <a:lnTo>
                    <a:pt x="12" y="23"/>
                  </a:lnTo>
                  <a:lnTo>
                    <a:pt x="7" y="21"/>
                  </a:lnTo>
                  <a:lnTo>
                    <a:pt x="4" y="20"/>
                  </a:lnTo>
                  <a:lnTo>
                    <a:pt x="2" y="17"/>
                  </a:lnTo>
                  <a:lnTo>
                    <a:pt x="0" y="11"/>
                  </a:lnTo>
                  <a:lnTo>
                    <a:pt x="2" y="5"/>
                  </a:lnTo>
                  <a:lnTo>
                    <a:pt x="4" y="2"/>
                  </a:lnTo>
                  <a:lnTo>
                    <a:pt x="7" y="1"/>
                  </a:lnTo>
                  <a:lnTo>
                    <a:pt x="14" y="0"/>
                  </a:lnTo>
                  <a:lnTo>
                    <a:pt x="34" y="0"/>
                  </a:lnTo>
                  <a:lnTo>
                    <a:pt x="37" y="0"/>
                  </a:lnTo>
                  <a:lnTo>
                    <a:pt x="40" y="1"/>
                  </a:lnTo>
                  <a:lnTo>
                    <a:pt x="41" y="3"/>
                  </a:lnTo>
                  <a:lnTo>
                    <a:pt x="41"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58" name="Freeform 51"/>
            <p:cNvSpPr>
              <a:spLocks/>
            </p:cNvSpPr>
            <p:nvPr/>
          </p:nvSpPr>
          <p:spPr bwMode="auto">
            <a:xfrm>
              <a:off x="6244" y="2697"/>
              <a:ext cx="28" cy="30"/>
            </a:xfrm>
            <a:custGeom>
              <a:avLst/>
              <a:gdLst>
                <a:gd name="T0" fmla="*/ 0 w 57"/>
                <a:gd name="T1" fmla="*/ 1 h 59"/>
                <a:gd name="T2" fmla="*/ 0 w 57"/>
                <a:gd name="T3" fmla="*/ 1 h 59"/>
                <a:gd name="T4" fmla="*/ 0 w 57"/>
                <a:gd name="T5" fmla="*/ 1 h 59"/>
                <a:gd name="T6" fmla="*/ 0 w 57"/>
                <a:gd name="T7" fmla="*/ 1 h 59"/>
                <a:gd name="T8" fmla="*/ 0 w 57"/>
                <a:gd name="T9" fmla="*/ 1 h 59"/>
                <a:gd name="T10" fmla="*/ 0 w 57"/>
                <a:gd name="T11" fmla="*/ 1 h 59"/>
                <a:gd name="T12" fmla="*/ 0 w 57"/>
                <a:gd name="T13" fmla="*/ 1 h 59"/>
                <a:gd name="T14" fmla="*/ 0 w 57"/>
                <a:gd name="T15" fmla="*/ 1 h 59"/>
                <a:gd name="T16" fmla="*/ 0 w 57"/>
                <a:gd name="T17" fmla="*/ 1 h 59"/>
                <a:gd name="T18" fmla="*/ 0 w 57"/>
                <a:gd name="T19" fmla="*/ 1 h 59"/>
                <a:gd name="T20" fmla="*/ 0 w 57"/>
                <a:gd name="T21" fmla="*/ 1 h 59"/>
                <a:gd name="T22" fmla="*/ 0 w 57"/>
                <a:gd name="T23" fmla="*/ 1 h 59"/>
                <a:gd name="T24" fmla="*/ 0 w 57"/>
                <a:gd name="T25" fmla="*/ 1 h 59"/>
                <a:gd name="T26" fmla="*/ 0 w 57"/>
                <a:gd name="T27" fmla="*/ 1 h 59"/>
                <a:gd name="T28" fmla="*/ 0 w 57"/>
                <a:gd name="T29" fmla="*/ 1 h 59"/>
                <a:gd name="T30" fmla="*/ 0 w 57"/>
                <a:gd name="T31" fmla="*/ 1 h 59"/>
                <a:gd name="T32" fmla="*/ 0 w 57"/>
                <a:gd name="T33" fmla="*/ 1 h 59"/>
                <a:gd name="T34" fmla="*/ 0 w 57"/>
                <a:gd name="T35" fmla="*/ 1 h 59"/>
                <a:gd name="T36" fmla="*/ 0 w 57"/>
                <a:gd name="T37" fmla="*/ 1 h 59"/>
                <a:gd name="T38" fmla="*/ 0 w 57"/>
                <a:gd name="T39" fmla="*/ 1 h 59"/>
                <a:gd name="T40" fmla="*/ 0 w 57"/>
                <a:gd name="T41" fmla="*/ 1 h 59"/>
                <a:gd name="T42" fmla="*/ 0 w 57"/>
                <a:gd name="T43" fmla="*/ 1 h 59"/>
                <a:gd name="T44" fmla="*/ 0 w 57"/>
                <a:gd name="T45" fmla="*/ 1 h 59"/>
                <a:gd name="T46" fmla="*/ 0 w 57"/>
                <a:gd name="T47" fmla="*/ 1 h 59"/>
                <a:gd name="T48" fmla="*/ 0 w 57"/>
                <a:gd name="T49" fmla="*/ 1 h 59"/>
                <a:gd name="T50" fmla="*/ 0 w 57"/>
                <a:gd name="T51" fmla="*/ 1 h 59"/>
                <a:gd name="T52" fmla="*/ 0 w 57"/>
                <a:gd name="T53" fmla="*/ 1 h 59"/>
                <a:gd name="T54" fmla="*/ 0 w 57"/>
                <a:gd name="T55" fmla="*/ 1 h 59"/>
                <a:gd name="T56" fmla="*/ 0 w 57"/>
                <a:gd name="T57" fmla="*/ 0 h 59"/>
                <a:gd name="T58" fmla="*/ 0 w 57"/>
                <a:gd name="T59" fmla="*/ 1 h 59"/>
                <a:gd name="T60" fmla="*/ 0 w 57"/>
                <a:gd name="T61" fmla="*/ 1 h 59"/>
                <a:gd name="T62" fmla="*/ 0 w 57"/>
                <a:gd name="T63" fmla="*/ 1 h 59"/>
                <a:gd name="T64" fmla="*/ 0 w 57"/>
                <a:gd name="T65" fmla="*/ 1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9"/>
                <a:gd name="T101" fmla="*/ 57 w 5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9">
                  <a:moveTo>
                    <a:pt x="49" y="9"/>
                  </a:moveTo>
                  <a:lnTo>
                    <a:pt x="52" y="13"/>
                  </a:lnTo>
                  <a:lnTo>
                    <a:pt x="54" y="18"/>
                  </a:lnTo>
                  <a:lnTo>
                    <a:pt x="57" y="24"/>
                  </a:lnTo>
                  <a:lnTo>
                    <a:pt x="57" y="29"/>
                  </a:lnTo>
                  <a:lnTo>
                    <a:pt x="57" y="36"/>
                  </a:lnTo>
                  <a:lnTo>
                    <a:pt x="54" y="41"/>
                  </a:lnTo>
                  <a:lnTo>
                    <a:pt x="52" y="47"/>
                  </a:lnTo>
                  <a:lnTo>
                    <a:pt x="49" y="50"/>
                  </a:lnTo>
                  <a:lnTo>
                    <a:pt x="45" y="53"/>
                  </a:lnTo>
                  <a:lnTo>
                    <a:pt x="40" y="57"/>
                  </a:lnTo>
                  <a:lnTo>
                    <a:pt x="35" y="58"/>
                  </a:lnTo>
                  <a:lnTo>
                    <a:pt x="29" y="59"/>
                  </a:lnTo>
                  <a:lnTo>
                    <a:pt x="23" y="58"/>
                  </a:lnTo>
                  <a:lnTo>
                    <a:pt x="17" y="57"/>
                  </a:lnTo>
                  <a:lnTo>
                    <a:pt x="13" y="53"/>
                  </a:lnTo>
                  <a:lnTo>
                    <a:pt x="8" y="50"/>
                  </a:lnTo>
                  <a:lnTo>
                    <a:pt x="5" y="47"/>
                  </a:lnTo>
                  <a:lnTo>
                    <a:pt x="2" y="41"/>
                  </a:lnTo>
                  <a:lnTo>
                    <a:pt x="0" y="36"/>
                  </a:lnTo>
                  <a:lnTo>
                    <a:pt x="0" y="29"/>
                  </a:lnTo>
                  <a:lnTo>
                    <a:pt x="0" y="24"/>
                  </a:lnTo>
                  <a:lnTo>
                    <a:pt x="2" y="18"/>
                  </a:lnTo>
                  <a:lnTo>
                    <a:pt x="5" y="13"/>
                  </a:lnTo>
                  <a:lnTo>
                    <a:pt x="8" y="9"/>
                  </a:lnTo>
                  <a:lnTo>
                    <a:pt x="13" y="5"/>
                  </a:lnTo>
                  <a:lnTo>
                    <a:pt x="17" y="3"/>
                  </a:lnTo>
                  <a:lnTo>
                    <a:pt x="23" y="2"/>
                  </a:lnTo>
                  <a:lnTo>
                    <a:pt x="29" y="0"/>
                  </a:lnTo>
                  <a:lnTo>
                    <a:pt x="35" y="2"/>
                  </a:lnTo>
                  <a:lnTo>
                    <a:pt x="40" y="3"/>
                  </a:lnTo>
                  <a:lnTo>
                    <a:pt x="45" y="5"/>
                  </a:lnTo>
                  <a:lnTo>
                    <a:pt x="49" y="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59" name="Freeform 52"/>
            <p:cNvSpPr>
              <a:spLocks/>
            </p:cNvSpPr>
            <p:nvPr/>
          </p:nvSpPr>
          <p:spPr bwMode="auto">
            <a:xfrm>
              <a:off x="6295" y="2686"/>
              <a:ext cx="57" cy="50"/>
            </a:xfrm>
            <a:custGeom>
              <a:avLst/>
              <a:gdLst>
                <a:gd name="T0" fmla="*/ 1 w 114"/>
                <a:gd name="T1" fmla="*/ 1 h 99"/>
                <a:gd name="T2" fmla="*/ 1 w 114"/>
                <a:gd name="T3" fmla="*/ 1 h 99"/>
                <a:gd name="T4" fmla="*/ 1 w 114"/>
                <a:gd name="T5" fmla="*/ 1 h 99"/>
                <a:gd name="T6" fmla="*/ 1 w 114"/>
                <a:gd name="T7" fmla="*/ 1 h 99"/>
                <a:gd name="T8" fmla="*/ 1 w 114"/>
                <a:gd name="T9" fmla="*/ 1 h 99"/>
                <a:gd name="T10" fmla="*/ 1 w 114"/>
                <a:gd name="T11" fmla="*/ 1 h 99"/>
                <a:gd name="T12" fmla="*/ 1 w 114"/>
                <a:gd name="T13" fmla="*/ 1 h 99"/>
                <a:gd name="T14" fmla="*/ 1 w 114"/>
                <a:gd name="T15" fmla="*/ 1 h 99"/>
                <a:gd name="T16" fmla="*/ 1 w 114"/>
                <a:gd name="T17" fmla="*/ 1 h 99"/>
                <a:gd name="T18" fmla="*/ 1 w 114"/>
                <a:gd name="T19" fmla="*/ 1 h 99"/>
                <a:gd name="T20" fmla="*/ 1 w 114"/>
                <a:gd name="T21" fmla="*/ 1 h 99"/>
                <a:gd name="T22" fmla="*/ 1 w 114"/>
                <a:gd name="T23" fmla="*/ 1 h 99"/>
                <a:gd name="T24" fmla="*/ 1 w 114"/>
                <a:gd name="T25" fmla="*/ 1 h 99"/>
                <a:gd name="T26" fmla="*/ 1 w 114"/>
                <a:gd name="T27" fmla="*/ 1 h 99"/>
                <a:gd name="T28" fmla="*/ 1 w 114"/>
                <a:gd name="T29" fmla="*/ 1 h 99"/>
                <a:gd name="T30" fmla="*/ 1 w 114"/>
                <a:gd name="T31" fmla="*/ 1 h 99"/>
                <a:gd name="T32" fmla="*/ 1 w 114"/>
                <a:gd name="T33" fmla="*/ 1 h 99"/>
                <a:gd name="T34" fmla="*/ 1 w 114"/>
                <a:gd name="T35" fmla="*/ 1 h 99"/>
                <a:gd name="T36" fmla="*/ 1 w 114"/>
                <a:gd name="T37" fmla="*/ 1 h 99"/>
                <a:gd name="T38" fmla="*/ 1 w 114"/>
                <a:gd name="T39" fmla="*/ 1 h 99"/>
                <a:gd name="T40" fmla="*/ 1 w 114"/>
                <a:gd name="T41" fmla="*/ 1 h 99"/>
                <a:gd name="T42" fmla="*/ 1 w 114"/>
                <a:gd name="T43" fmla="*/ 1 h 99"/>
                <a:gd name="T44" fmla="*/ 1 w 114"/>
                <a:gd name="T45" fmla="*/ 1 h 99"/>
                <a:gd name="T46" fmla="*/ 1 w 114"/>
                <a:gd name="T47" fmla="*/ 1 h 99"/>
                <a:gd name="T48" fmla="*/ 1 w 114"/>
                <a:gd name="T49" fmla="*/ 1 h 99"/>
                <a:gd name="T50" fmla="*/ 1 w 114"/>
                <a:gd name="T51" fmla="*/ 1 h 99"/>
                <a:gd name="T52" fmla="*/ 1 w 114"/>
                <a:gd name="T53" fmla="*/ 1 h 99"/>
                <a:gd name="T54" fmla="*/ 0 w 114"/>
                <a:gd name="T55" fmla="*/ 1 h 99"/>
                <a:gd name="T56" fmla="*/ 1 w 114"/>
                <a:gd name="T57" fmla="*/ 1 h 99"/>
                <a:gd name="T58" fmla="*/ 1 w 114"/>
                <a:gd name="T59" fmla="*/ 1 h 99"/>
                <a:gd name="T60" fmla="*/ 1 w 114"/>
                <a:gd name="T61" fmla="*/ 1 h 99"/>
                <a:gd name="T62" fmla="*/ 1 w 114"/>
                <a:gd name="T63" fmla="*/ 1 h 99"/>
                <a:gd name="T64" fmla="*/ 1 w 114"/>
                <a:gd name="T65" fmla="*/ 1 h 99"/>
                <a:gd name="T66" fmla="*/ 1 w 114"/>
                <a:gd name="T67" fmla="*/ 1 h 99"/>
                <a:gd name="T68" fmla="*/ 1 w 114"/>
                <a:gd name="T69" fmla="*/ 0 h 99"/>
                <a:gd name="T70" fmla="*/ 1 w 114"/>
                <a:gd name="T71" fmla="*/ 1 h 99"/>
                <a:gd name="T72" fmla="*/ 1 w 114"/>
                <a:gd name="T73" fmla="*/ 1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99"/>
                <a:gd name="T113" fmla="*/ 114 w 114"/>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99">
                  <a:moveTo>
                    <a:pt x="101" y="41"/>
                  </a:moveTo>
                  <a:lnTo>
                    <a:pt x="101" y="76"/>
                  </a:lnTo>
                  <a:lnTo>
                    <a:pt x="102" y="76"/>
                  </a:lnTo>
                  <a:lnTo>
                    <a:pt x="108" y="77"/>
                  </a:lnTo>
                  <a:lnTo>
                    <a:pt x="111" y="79"/>
                  </a:lnTo>
                  <a:lnTo>
                    <a:pt x="112" y="83"/>
                  </a:lnTo>
                  <a:lnTo>
                    <a:pt x="114" y="88"/>
                  </a:lnTo>
                  <a:lnTo>
                    <a:pt x="112" y="93"/>
                  </a:lnTo>
                  <a:lnTo>
                    <a:pt x="111" y="96"/>
                  </a:lnTo>
                  <a:lnTo>
                    <a:pt x="107" y="99"/>
                  </a:lnTo>
                  <a:lnTo>
                    <a:pt x="101" y="99"/>
                  </a:lnTo>
                  <a:lnTo>
                    <a:pt x="74" y="99"/>
                  </a:lnTo>
                  <a:lnTo>
                    <a:pt x="69" y="99"/>
                  </a:lnTo>
                  <a:lnTo>
                    <a:pt x="65" y="96"/>
                  </a:lnTo>
                  <a:lnTo>
                    <a:pt x="63" y="93"/>
                  </a:lnTo>
                  <a:lnTo>
                    <a:pt x="62" y="88"/>
                  </a:lnTo>
                  <a:lnTo>
                    <a:pt x="63" y="83"/>
                  </a:lnTo>
                  <a:lnTo>
                    <a:pt x="64" y="79"/>
                  </a:lnTo>
                  <a:lnTo>
                    <a:pt x="68" y="77"/>
                  </a:lnTo>
                  <a:lnTo>
                    <a:pt x="73" y="76"/>
                  </a:lnTo>
                  <a:lnTo>
                    <a:pt x="74" y="76"/>
                  </a:lnTo>
                  <a:lnTo>
                    <a:pt x="74" y="46"/>
                  </a:lnTo>
                  <a:lnTo>
                    <a:pt x="73" y="35"/>
                  </a:lnTo>
                  <a:lnTo>
                    <a:pt x="71" y="27"/>
                  </a:lnTo>
                  <a:lnTo>
                    <a:pt x="66" y="24"/>
                  </a:lnTo>
                  <a:lnTo>
                    <a:pt x="59" y="23"/>
                  </a:lnTo>
                  <a:lnTo>
                    <a:pt x="51" y="24"/>
                  </a:lnTo>
                  <a:lnTo>
                    <a:pt x="46" y="28"/>
                  </a:lnTo>
                  <a:lnTo>
                    <a:pt x="41" y="36"/>
                  </a:lnTo>
                  <a:lnTo>
                    <a:pt x="40" y="46"/>
                  </a:lnTo>
                  <a:lnTo>
                    <a:pt x="40" y="76"/>
                  </a:lnTo>
                  <a:lnTo>
                    <a:pt x="41" y="76"/>
                  </a:lnTo>
                  <a:lnTo>
                    <a:pt x="47" y="77"/>
                  </a:lnTo>
                  <a:lnTo>
                    <a:pt x="50" y="79"/>
                  </a:lnTo>
                  <a:lnTo>
                    <a:pt x="51" y="83"/>
                  </a:lnTo>
                  <a:lnTo>
                    <a:pt x="53" y="88"/>
                  </a:lnTo>
                  <a:lnTo>
                    <a:pt x="51" y="93"/>
                  </a:lnTo>
                  <a:lnTo>
                    <a:pt x="50" y="96"/>
                  </a:lnTo>
                  <a:lnTo>
                    <a:pt x="46" y="99"/>
                  </a:lnTo>
                  <a:lnTo>
                    <a:pt x="40" y="99"/>
                  </a:lnTo>
                  <a:lnTo>
                    <a:pt x="13" y="99"/>
                  </a:lnTo>
                  <a:lnTo>
                    <a:pt x="8" y="99"/>
                  </a:lnTo>
                  <a:lnTo>
                    <a:pt x="3" y="96"/>
                  </a:lnTo>
                  <a:lnTo>
                    <a:pt x="1" y="93"/>
                  </a:lnTo>
                  <a:lnTo>
                    <a:pt x="0" y="88"/>
                  </a:lnTo>
                  <a:lnTo>
                    <a:pt x="1" y="83"/>
                  </a:lnTo>
                  <a:lnTo>
                    <a:pt x="3" y="79"/>
                  </a:lnTo>
                  <a:lnTo>
                    <a:pt x="6" y="77"/>
                  </a:lnTo>
                  <a:lnTo>
                    <a:pt x="12" y="76"/>
                  </a:lnTo>
                  <a:lnTo>
                    <a:pt x="13" y="76"/>
                  </a:lnTo>
                  <a:lnTo>
                    <a:pt x="13" y="25"/>
                  </a:lnTo>
                  <a:lnTo>
                    <a:pt x="11" y="25"/>
                  </a:lnTo>
                  <a:lnTo>
                    <a:pt x="6" y="24"/>
                  </a:lnTo>
                  <a:lnTo>
                    <a:pt x="3" y="23"/>
                  </a:lnTo>
                  <a:lnTo>
                    <a:pt x="1" y="19"/>
                  </a:lnTo>
                  <a:lnTo>
                    <a:pt x="0" y="13"/>
                  </a:lnTo>
                  <a:lnTo>
                    <a:pt x="1" y="8"/>
                  </a:lnTo>
                  <a:lnTo>
                    <a:pt x="3" y="4"/>
                  </a:lnTo>
                  <a:lnTo>
                    <a:pt x="6" y="3"/>
                  </a:lnTo>
                  <a:lnTo>
                    <a:pt x="13" y="2"/>
                  </a:lnTo>
                  <a:lnTo>
                    <a:pt x="31" y="2"/>
                  </a:lnTo>
                  <a:lnTo>
                    <a:pt x="34" y="2"/>
                  </a:lnTo>
                  <a:lnTo>
                    <a:pt x="36" y="3"/>
                  </a:lnTo>
                  <a:lnTo>
                    <a:pt x="38" y="4"/>
                  </a:lnTo>
                  <a:lnTo>
                    <a:pt x="38" y="6"/>
                  </a:lnTo>
                  <a:lnTo>
                    <a:pt x="38" y="15"/>
                  </a:lnTo>
                  <a:lnTo>
                    <a:pt x="42" y="8"/>
                  </a:lnTo>
                  <a:lnTo>
                    <a:pt x="49" y="3"/>
                  </a:lnTo>
                  <a:lnTo>
                    <a:pt x="58" y="1"/>
                  </a:lnTo>
                  <a:lnTo>
                    <a:pt x="68" y="0"/>
                  </a:lnTo>
                  <a:lnTo>
                    <a:pt x="82" y="2"/>
                  </a:lnTo>
                  <a:lnTo>
                    <a:pt x="93" y="10"/>
                  </a:lnTo>
                  <a:lnTo>
                    <a:pt x="99" y="23"/>
                  </a:lnTo>
                  <a:lnTo>
                    <a:pt x="101" y="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60" name="Freeform 53"/>
            <p:cNvSpPr>
              <a:spLocks/>
            </p:cNvSpPr>
            <p:nvPr/>
          </p:nvSpPr>
          <p:spPr bwMode="auto">
            <a:xfrm>
              <a:off x="6360" y="2686"/>
              <a:ext cx="55" cy="51"/>
            </a:xfrm>
            <a:custGeom>
              <a:avLst/>
              <a:gdLst>
                <a:gd name="T0" fmla="*/ 1 w 110"/>
                <a:gd name="T1" fmla="*/ 1 h 101"/>
                <a:gd name="T2" fmla="*/ 1 w 110"/>
                <a:gd name="T3" fmla="*/ 1 h 101"/>
                <a:gd name="T4" fmla="*/ 1 w 110"/>
                <a:gd name="T5" fmla="*/ 1 h 101"/>
                <a:gd name="T6" fmla="*/ 1 w 110"/>
                <a:gd name="T7" fmla="*/ 1 h 101"/>
                <a:gd name="T8" fmla="*/ 1 w 110"/>
                <a:gd name="T9" fmla="*/ 1 h 101"/>
                <a:gd name="T10" fmla="*/ 1 w 110"/>
                <a:gd name="T11" fmla="*/ 0 h 101"/>
                <a:gd name="T12" fmla="*/ 1 w 110"/>
                <a:gd name="T13" fmla="*/ 0 h 101"/>
                <a:gd name="T14" fmla="*/ 1 w 110"/>
                <a:gd name="T15" fmla="*/ 1 h 101"/>
                <a:gd name="T16" fmla="*/ 1 w 110"/>
                <a:gd name="T17" fmla="*/ 1 h 101"/>
                <a:gd name="T18" fmla="*/ 1 w 110"/>
                <a:gd name="T19" fmla="*/ 1 h 101"/>
                <a:gd name="T20" fmla="*/ 1 w 110"/>
                <a:gd name="T21" fmla="*/ 1 h 101"/>
                <a:gd name="T22" fmla="*/ 1 w 110"/>
                <a:gd name="T23" fmla="*/ 1 h 101"/>
                <a:gd name="T24" fmla="*/ 1 w 110"/>
                <a:gd name="T25" fmla="*/ 1 h 101"/>
                <a:gd name="T26" fmla="*/ 1 w 110"/>
                <a:gd name="T27" fmla="*/ 1 h 101"/>
                <a:gd name="T28" fmla="*/ 1 w 110"/>
                <a:gd name="T29" fmla="*/ 1 h 101"/>
                <a:gd name="T30" fmla="*/ 1 w 110"/>
                <a:gd name="T31" fmla="*/ 1 h 101"/>
                <a:gd name="T32" fmla="*/ 1 w 110"/>
                <a:gd name="T33" fmla="*/ 1 h 101"/>
                <a:gd name="T34" fmla="*/ 1 w 110"/>
                <a:gd name="T35" fmla="*/ 1 h 101"/>
                <a:gd name="T36" fmla="*/ 1 w 110"/>
                <a:gd name="T37" fmla="*/ 1 h 101"/>
                <a:gd name="T38" fmla="*/ 1 w 110"/>
                <a:gd name="T39" fmla="*/ 1 h 101"/>
                <a:gd name="T40" fmla="*/ 1 w 110"/>
                <a:gd name="T41" fmla="*/ 1 h 101"/>
                <a:gd name="T42" fmla="*/ 1 w 110"/>
                <a:gd name="T43" fmla="*/ 1 h 101"/>
                <a:gd name="T44" fmla="*/ 1 w 110"/>
                <a:gd name="T45" fmla="*/ 1 h 101"/>
                <a:gd name="T46" fmla="*/ 1 w 110"/>
                <a:gd name="T47" fmla="*/ 1 h 101"/>
                <a:gd name="T48" fmla="*/ 1 w 110"/>
                <a:gd name="T49" fmla="*/ 1 h 101"/>
                <a:gd name="T50" fmla="*/ 1 w 110"/>
                <a:gd name="T51" fmla="*/ 1 h 101"/>
                <a:gd name="T52" fmla="*/ 1 w 110"/>
                <a:gd name="T53" fmla="*/ 1 h 101"/>
                <a:gd name="T54" fmla="*/ 1 w 110"/>
                <a:gd name="T55" fmla="*/ 1 h 101"/>
                <a:gd name="T56" fmla="*/ 1 w 110"/>
                <a:gd name="T57" fmla="*/ 1 h 101"/>
                <a:gd name="T58" fmla="*/ 1 w 110"/>
                <a:gd name="T59" fmla="*/ 1 h 101"/>
                <a:gd name="T60" fmla="*/ 1 w 110"/>
                <a:gd name="T61" fmla="*/ 1 h 101"/>
                <a:gd name="T62" fmla="*/ 1 w 110"/>
                <a:gd name="T63" fmla="*/ 1 h 101"/>
                <a:gd name="T64" fmla="*/ 1 w 110"/>
                <a:gd name="T65" fmla="*/ 1 h 101"/>
                <a:gd name="T66" fmla="*/ 1 w 110"/>
                <a:gd name="T67" fmla="*/ 1 h 101"/>
                <a:gd name="T68" fmla="*/ 1 w 110"/>
                <a:gd name="T69" fmla="*/ 1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
                <a:gd name="T106" fmla="*/ 0 h 101"/>
                <a:gd name="T107" fmla="*/ 110 w 110"/>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 h="101">
                  <a:moveTo>
                    <a:pt x="110" y="46"/>
                  </a:moveTo>
                  <a:lnTo>
                    <a:pt x="109" y="36"/>
                  </a:lnTo>
                  <a:lnTo>
                    <a:pt x="107" y="28"/>
                  </a:lnTo>
                  <a:lnTo>
                    <a:pt x="102" y="20"/>
                  </a:lnTo>
                  <a:lnTo>
                    <a:pt x="95" y="13"/>
                  </a:lnTo>
                  <a:lnTo>
                    <a:pt x="92" y="10"/>
                  </a:lnTo>
                  <a:lnTo>
                    <a:pt x="87" y="8"/>
                  </a:lnTo>
                  <a:lnTo>
                    <a:pt x="83" y="5"/>
                  </a:lnTo>
                  <a:lnTo>
                    <a:pt x="78" y="3"/>
                  </a:lnTo>
                  <a:lnTo>
                    <a:pt x="73" y="2"/>
                  </a:lnTo>
                  <a:lnTo>
                    <a:pt x="69" y="1"/>
                  </a:lnTo>
                  <a:lnTo>
                    <a:pt x="63" y="0"/>
                  </a:lnTo>
                  <a:lnTo>
                    <a:pt x="57" y="0"/>
                  </a:lnTo>
                  <a:lnTo>
                    <a:pt x="52" y="0"/>
                  </a:lnTo>
                  <a:lnTo>
                    <a:pt x="46" y="1"/>
                  </a:lnTo>
                  <a:lnTo>
                    <a:pt x="40" y="2"/>
                  </a:lnTo>
                  <a:lnTo>
                    <a:pt x="35" y="3"/>
                  </a:lnTo>
                  <a:lnTo>
                    <a:pt x="30" y="5"/>
                  </a:lnTo>
                  <a:lnTo>
                    <a:pt x="25" y="8"/>
                  </a:lnTo>
                  <a:lnTo>
                    <a:pt x="20" y="11"/>
                  </a:lnTo>
                  <a:lnTo>
                    <a:pt x="16" y="15"/>
                  </a:lnTo>
                  <a:lnTo>
                    <a:pt x="9" y="21"/>
                  </a:lnTo>
                  <a:lnTo>
                    <a:pt x="4" y="31"/>
                  </a:lnTo>
                  <a:lnTo>
                    <a:pt x="1" y="40"/>
                  </a:lnTo>
                  <a:lnTo>
                    <a:pt x="0" y="50"/>
                  </a:lnTo>
                  <a:lnTo>
                    <a:pt x="1" y="62"/>
                  </a:lnTo>
                  <a:lnTo>
                    <a:pt x="4" y="71"/>
                  </a:lnTo>
                  <a:lnTo>
                    <a:pt x="9" y="80"/>
                  </a:lnTo>
                  <a:lnTo>
                    <a:pt x="16" y="88"/>
                  </a:lnTo>
                  <a:lnTo>
                    <a:pt x="20" y="92"/>
                  </a:lnTo>
                  <a:lnTo>
                    <a:pt x="25" y="94"/>
                  </a:lnTo>
                  <a:lnTo>
                    <a:pt x="30" y="96"/>
                  </a:lnTo>
                  <a:lnTo>
                    <a:pt x="35" y="97"/>
                  </a:lnTo>
                  <a:lnTo>
                    <a:pt x="40" y="100"/>
                  </a:lnTo>
                  <a:lnTo>
                    <a:pt x="46" y="100"/>
                  </a:lnTo>
                  <a:lnTo>
                    <a:pt x="52" y="101"/>
                  </a:lnTo>
                  <a:lnTo>
                    <a:pt x="57" y="101"/>
                  </a:lnTo>
                  <a:lnTo>
                    <a:pt x="63" y="101"/>
                  </a:lnTo>
                  <a:lnTo>
                    <a:pt x="68" y="101"/>
                  </a:lnTo>
                  <a:lnTo>
                    <a:pt x="72" y="100"/>
                  </a:lnTo>
                  <a:lnTo>
                    <a:pt x="78" y="100"/>
                  </a:lnTo>
                  <a:lnTo>
                    <a:pt x="81" y="99"/>
                  </a:lnTo>
                  <a:lnTo>
                    <a:pt x="86" y="97"/>
                  </a:lnTo>
                  <a:lnTo>
                    <a:pt x="91" y="96"/>
                  </a:lnTo>
                  <a:lnTo>
                    <a:pt x="94" y="95"/>
                  </a:lnTo>
                  <a:lnTo>
                    <a:pt x="100" y="92"/>
                  </a:lnTo>
                  <a:lnTo>
                    <a:pt x="106" y="87"/>
                  </a:lnTo>
                  <a:lnTo>
                    <a:pt x="108" y="83"/>
                  </a:lnTo>
                  <a:lnTo>
                    <a:pt x="109" y="78"/>
                  </a:lnTo>
                  <a:lnTo>
                    <a:pt x="108" y="73"/>
                  </a:lnTo>
                  <a:lnTo>
                    <a:pt x="107" y="71"/>
                  </a:lnTo>
                  <a:lnTo>
                    <a:pt x="103" y="69"/>
                  </a:lnTo>
                  <a:lnTo>
                    <a:pt x="100" y="68"/>
                  </a:lnTo>
                  <a:lnTo>
                    <a:pt x="98" y="68"/>
                  </a:lnTo>
                  <a:lnTo>
                    <a:pt x="94" y="69"/>
                  </a:lnTo>
                  <a:lnTo>
                    <a:pt x="91" y="71"/>
                  </a:lnTo>
                  <a:lnTo>
                    <a:pt x="85" y="73"/>
                  </a:lnTo>
                  <a:lnTo>
                    <a:pt x="78" y="77"/>
                  </a:lnTo>
                  <a:lnTo>
                    <a:pt x="72" y="78"/>
                  </a:lnTo>
                  <a:lnTo>
                    <a:pt x="65" y="80"/>
                  </a:lnTo>
                  <a:lnTo>
                    <a:pt x="58" y="80"/>
                  </a:lnTo>
                  <a:lnTo>
                    <a:pt x="47" y="79"/>
                  </a:lnTo>
                  <a:lnTo>
                    <a:pt x="38" y="74"/>
                  </a:lnTo>
                  <a:lnTo>
                    <a:pt x="31" y="68"/>
                  </a:lnTo>
                  <a:lnTo>
                    <a:pt x="27" y="57"/>
                  </a:lnTo>
                  <a:lnTo>
                    <a:pt x="95" y="57"/>
                  </a:lnTo>
                  <a:lnTo>
                    <a:pt x="103" y="57"/>
                  </a:lnTo>
                  <a:lnTo>
                    <a:pt x="108" y="55"/>
                  </a:lnTo>
                  <a:lnTo>
                    <a:pt x="110" y="51"/>
                  </a:lnTo>
                  <a:lnTo>
                    <a:pt x="110" y="4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61" name="Freeform 54"/>
            <p:cNvSpPr>
              <a:spLocks/>
            </p:cNvSpPr>
            <p:nvPr/>
          </p:nvSpPr>
          <p:spPr bwMode="auto">
            <a:xfrm>
              <a:off x="6374" y="2697"/>
              <a:ext cx="28" cy="10"/>
            </a:xfrm>
            <a:custGeom>
              <a:avLst/>
              <a:gdLst>
                <a:gd name="T0" fmla="*/ 0 w 57"/>
                <a:gd name="T1" fmla="*/ 0 h 21"/>
                <a:gd name="T2" fmla="*/ 0 w 57"/>
                <a:gd name="T3" fmla="*/ 0 h 21"/>
                <a:gd name="T4" fmla="*/ 0 w 57"/>
                <a:gd name="T5" fmla="*/ 0 h 21"/>
                <a:gd name="T6" fmla="*/ 0 w 57"/>
                <a:gd name="T7" fmla="*/ 0 h 21"/>
                <a:gd name="T8" fmla="*/ 0 w 57"/>
                <a:gd name="T9" fmla="*/ 0 h 21"/>
                <a:gd name="T10" fmla="*/ 0 w 57"/>
                <a:gd name="T11" fmla="*/ 0 h 21"/>
                <a:gd name="T12" fmla="*/ 0 w 57"/>
                <a:gd name="T13" fmla="*/ 0 h 21"/>
                <a:gd name="T14" fmla="*/ 0 w 57"/>
                <a:gd name="T15" fmla="*/ 0 h 21"/>
                <a:gd name="T16" fmla="*/ 0 w 57"/>
                <a:gd name="T17" fmla="*/ 0 h 21"/>
                <a:gd name="T18" fmla="*/ 0 w 57"/>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21"/>
                <a:gd name="T32" fmla="*/ 57 w 5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21">
                  <a:moveTo>
                    <a:pt x="28" y="0"/>
                  </a:moveTo>
                  <a:lnTo>
                    <a:pt x="40" y="1"/>
                  </a:lnTo>
                  <a:lnTo>
                    <a:pt x="48" y="5"/>
                  </a:lnTo>
                  <a:lnTo>
                    <a:pt x="53" y="12"/>
                  </a:lnTo>
                  <a:lnTo>
                    <a:pt x="57" y="21"/>
                  </a:lnTo>
                  <a:lnTo>
                    <a:pt x="0" y="21"/>
                  </a:lnTo>
                  <a:lnTo>
                    <a:pt x="4" y="12"/>
                  </a:lnTo>
                  <a:lnTo>
                    <a:pt x="10" y="5"/>
                  </a:lnTo>
                  <a:lnTo>
                    <a:pt x="18" y="1"/>
                  </a:lnTo>
                  <a:lnTo>
                    <a:pt x="28"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62" name="Freeform 55"/>
            <p:cNvSpPr>
              <a:spLocks/>
            </p:cNvSpPr>
            <p:nvPr/>
          </p:nvSpPr>
          <p:spPr bwMode="auto">
            <a:xfrm>
              <a:off x="6428" y="2686"/>
              <a:ext cx="49" cy="51"/>
            </a:xfrm>
            <a:custGeom>
              <a:avLst/>
              <a:gdLst>
                <a:gd name="T0" fmla="*/ 1 w 97"/>
                <a:gd name="T1" fmla="*/ 0 h 103"/>
                <a:gd name="T2" fmla="*/ 1 w 97"/>
                <a:gd name="T3" fmla="*/ 0 h 103"/>
                <a:gd name="T4" fmla="*/ 1 w 97"/>
                <a:gd name="T5" fmla="*/ 0 h 103"/>
                <a:gd name="T6" fmla="*/ 1 w 97"/>
                <a:gd name="T7" fmla="*/ 0 h 103"/>
                <a:gd name="T8" fmla="*/ 1 w 97"/>
                <a:gd name="T9" fmla="*/ 0 h 103"/>
                <a:gd name="T10" fmla="*/ 1 w 97"/>
                <a:gd name="T11" fmla="*/ 0 h 103"/>
                <a:gd name="T12" fmla="*/ 1 w 97"/>
                <a:gd name="T13" fmla="*/ 0 h 103"/>
                <a:gd name="T14" fmla="*/ 1 w 97"/>
                <a:gd name="T15" fmla="*/ 0 h 103"/>
                <a:gd name="T16" fmla="*/ 1 w 97"/>
                <a:gd name="T17" fmla="*/ 0 h 103"/>
                <a:gd name="T18" fmla="*/ 1 w 97"/>
                <a:gd name="T19" fmla="*/ 0 h 103"/>
                <a:gd name="T20" fmla="*/ 1 w 97"/>
                <a:gd name="T21" fmla="*/ 0 h 103"/>
                <a:gd name="T22" fmla="*/ 1 w 97"/>
                <a:gd name="T23" fmla="*/ 0 h 103"/>
                <a:gd name="T24" fmla="*/ 1 w 97"/>
                <a:gd name="T25" fmla="*/ 0 h 103"/>
                <a:gd name="T26" fmla="*/ 1 w 97"/>
                <a:gd name="T27" fmla="*/ 0 h 103"/>
                <a:gd name="T28" fmla="*/ 1 w 97"/>
                <a:gd name="T29" fmla="*/ 0 h 103"/>
                <a:gd name="T30" fmla="*/ 1 w 97"/>
                <a:gd name="T31" fmla="*/ 0 h 103"/>
                <a:gd name="T32" fmla="*/ 1 w 97"/>
                <a:gd name="T33" fmla="*/ 0 h 103"/>
                <a:gd name="T34" fmla="*/ 1 w 97"/>
                <a:gd name="T35" fmla="*/ 0 h 103"/>
                <a:gd name="T36" fmla="*/ 1 w 97"/>
                <a:gd name="T37" fmla="*/ 0 h 103"/>
                <a:gd name="T38" fmla="*/ 1 w 97"/>
                <a:gd name="T39" fmla="*/ 0 h 103"/>
                <a:gd name="T40" fmla="*/ 1 w 97"/>
                <a:gd name="T41" fmla="*/ 0 h 103"/>
                <a:gd name="T42" fmla="*/ 1 w 97"/>
                <a:gd name="T43" fmla="*/ 0 h 103"/>
                <a:gd name="T44" fmla="*/ 0 w 97"/>
                <a:gd name="T45" fmla="*/ 0 h 103"/>
                <a:gd name="T46" fmla="*/ 1 w 97"/>
                <a:gd name="T47" fmla="*/ 0 h 103"/>
                <a:gd name="T48" fmla="*/ 1 w 97"/>
                <a:gd name="T49" fmla="*/ 0 h 103"/>
                <a:gd name="T50" fmla="*/ 1 w 97"/>
                <a:gd name="T51" fmla="*/ 0 h 103"/>
                <a:gd name="T52" fmla="*/ 1 w 97"/>
                <a:gd name="T53" fmla="*/ 0 h 103"/>
                <a:gd name="T54" fmla="*/ 1 w 97"/>
                <a:gd name="T55" fmla="*/ 0 h 103"/>
                <a:gd name="T56" fmla="*/ 1 w 97"/>
                <a:gd name="T57" fmla="*/ 0 h 103"/>
                <a:gd name="T58" fmla="*/ 1 w 97"/>
                <a:gd name="T59" fmla="*/ 0 h 103"/>
                <a:gd name="T60" fmla="*/ 1 w 97"/>
                <a:gd name="T61" fmla="*/ 0 h 103"/>
                <a:gd name="T62" fmla="*/ 1 w 97"/>
                <a:gd name="T63" fmla="*/ 0 h 103"/>
                <a:gd name="T64" fmla="*/ 1 w 97"/>
                <a:gd name="T65" fmla="*/ 0 h 103"/>
                <a:gd name="T66" fmla="*/ 1 w 97"/>
                <a:gd name="T67" fmla="*/ 0 h 103"/>
                <a:gd name="T68" fmla="*/ 1 w 97"/>
                <a:gd name="T69" fmla="*/ 0 h 103"/>
                <a:gd name="T70" fmla="*/ 1 w 97"/>
                <a:gd name="T71" fmla="*/ 0 h 103"/>
                <a:gd name="T72" fmla="*/ 1 w 97"/>
                <a:gd name="T73" fmla="*/ 0 h 103"/>
                <a:gd name="T74" fmla="*/ 1 w 97"/>
                <a:gd name="T75" fmla="*/ 0 h 103"/>
                <a:gd name="T76" fmla="*/ 1 w 97"/>
                <a:gd name="T77" fmla="*/ 0 h 103"/>
                <a:gd name="T78" fmla="*/ 1 w 97"/>
                <a:gd name="T79" fmla="*/ 0 h 103"/>
                <a:gd name="T80" fmla="*/ 1 w 97"/>
                <a:gd name="T81" fmla="*/ 0 h 103"/>
                <a:gd name="T82" fmla="*/ 1 w 97"/>
                <a:gd name="T83" fmla="*/ 0 h 103"/>
                <a:gd name="T84" fmla="*/ 1 w 97"/>
                <a:gd name="T85" fmla="*/ 0 h 103"/>
                <a:gd name="T86" fmla="*/ 1 w 97"/>
                <a:gd name="T87" fmla="*/ 0 h 103"/>
                <a:gd name="T88" fmla="*/ 1 w 97"/>
                <a:gd name="T89" fmla="*/ 0 h 103"/>
                <a:gd name="T90" fmla="*/ 1 w 97"/>
                <a:gd name="T91" fmla="*/ 0 h 103"/>
                <a:gd name="T92" fmla="*/ 1 w 97"/>
                <a:gd name="T93" fmla="*/ 0 h 103"/>
                <a:gd name="T94" fmla="*/ 1 w 97"/>
                <a:gd name="T95" fmla="*/ 0 h 103"/>
                <a:gd name="T96" fmla="*/ 1 w 97"/>
                <a:gd name="T97" fmla="*/ 0 h 103"/>
                <a:gd name="T98" fmla="*/ 1 w 97"/>
                <a:gd name="T99" fmla="*/ 0 h 103"/>
                <a:gd name="T100" fmla="*/ 1 w 97"/>
                <a:gd name="T101" fmla="*/ 0 h 103"/>
                <a:gd name="T102" fmla="*/ 1 w 97"/>
                <a:gd name="T103" fmla="*/ 0 h 103"/>
                <a:gd name="T104" fmla="*/ 1 w 97"/>
                <a:gd name="T105" fmla="*/ 0 h 103"/>
                <a:gd name="T106" fmla="*/ 1 w 97"/>
                <a:gd name="T107" fmla="*/ 0 h 103"/>
                <a:gd name="T108" fmla="*/ 1 w 97"/>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
                <a:gd name="T166" fmla="*/ 0 h 103"/>
                <a:gd name="T167" fmla="*/ 97 w 97"/>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 h="103">
                  <a:moveTo>
                    <a:pt x="21" y="99"/>
                  </a:moveTo>
                  <a:lnTo>
                    <a:pt x="18" y="101"/>
                  </a:lnTo>
                  <a:lnTo>
                    <a:pt x="15" y="102"/>
                  </a:lnTo>
                  <a:lnTo>
                    <a:pt x="11" y="103"/>
                  </a:lnTo>
                  <a:lnTo>
                    <a:pt x="9" y="103"/>
                  </a:lnTo>
                  <a:lnTo>
                    <a:pt x="6" y="103"/>
                  </a:lnTo>
                  <a:lnTo>
                    <a:pt x="3" y="101"/>
                  </a:lnTo>
                  <a:lnTo>
                    <a:pt x="1" y="97"/>
                  </a:lnTo>
                  <a:lnTo>
                    <a:pt x="1" y="93"/>
                  </a:lnTo>
                  <a:lnTo>
                    <a:pt x="1" y="79"/>
                  </a:lnTo>
                  <a:lnTo>
                    <a:pt x="1" y="73"/>
                  </a:lnTo>
                  <a:lnTo>
                    <a:pt x="3" y="68"/>
                  </a:lnTo>
                  <a:lnTo>
                    <a:pt x="7" y="67"/>
                  </a:lnTo>
                  <a:lnTo>
                    <a:pt x="11" y="66"/>
                  </a:lnTo>
                  <a:lnTo>
                    <a:pt x="14" y="66"/>
                  </a:lnTo>
                  <a:lnTo>
                    <a:pt x="16" y="67"/>
                  </a:lnTo>
                  <a:lnTo>
                    <a:pt x="18" y="70"/>
                  </a:lnTo>
                  <a:lnTo>
                    <a:pt x="21" y="72"/>
                  </a:lnTo>
                  <a:lnTo>
                    <a:pt x="22" y="73"/>
                  </a:lnTo>
                  <a:lnTo>
                    <a:pt x="23" y="74"/>
                  </a:lnTo>
                  <a:lnTo>
                    <a:pt x="24" y="75"/>
                  </a:lnTo>
                  <a:lnTo>
                    <a:pt x="25" y="76"/>
                  </a:lnTo>
                  <a:lnTo>
                    <a:pt x="31" y="81"/>
                  </a:lnTo>
                  <a:lnTo>
                    <a:pt x="38" y="83"/>
                  </a:lnTo>
                  <a:lnTo>
                    <a:pt x="45" y="86"/>
                  </a:lnTo>
                  <a:lnTo>
                    <a:pt x="53" y="86"/>
                  </a:lnTo>
                  <a:lnTo>
                    <a:pt x="60" y="85"/>
                  </a:lnTo>
                  <a:lnTo>
                    <a:pt x="64" y="83"/>
                  </a:lnTo>
                  <a:lnTo>
                    <a:pt x="68" y="80"/>
                  </a:lnTo>
                  <a:lnTo>
                    <a:pt x="69" y="75"/>
                  </a:lnTo>
                  <a:lnTo>
                    <a:pt x="68" y="72"/>
                  </a:lnTo>
                  <a:lnTo>
                    <a:pt x="63" y="68"/>
                  </a:lnTo>
                  <a:lnTo>
                    <a:pt x="55" y="66"/>
                  </a:lnTo>
                  <a:lnTo>
                    <a:pt x="45" y="64"/>
                  </a:lnTo>
                  <a:lnTo>
                    <a:pt x="42" y="64"/>
                  </a:lnTo>
                  <a:lnTo>
                    <a:pt x="40" y="63"/>
                  </a:lnTo>
                  <a:lnTo>
                    <a:pt x="39" y="63"/>
                  </a:lnTo>
                  <a:lnTo>
                    <a:pt x="37" y="63"/>
                  </a:lnTo>
                  <a:lnTo>
                    <a:pt x="29" y="61"/>
                  </a:lnTo>
                  <a:lnTo>
                    <a:pt x="21" y="59"/>
                  </a:lnTo>
                  <a:lnTo>
                    <a:pt x="15" y="56"/>
                  </a:lnTo>
                  <a:lnTo>
                    <a:pt x="9" y="52"/>
                  </a:lnTo>
                  <a:lnTo>
                    <a:pt x="6" y="49"/>
                  </a:lnTo>
                  <a:lnTo>
                    <a:pt x="2" y="44"/>
                  </a:lnTo>
                  <a:lnTo>
                    <a:pt x="1" y="38"/>
                  </a:lnTo>
                  <a:lnTo>
                    <a:pt x="0" y="33"/>
                  </a:lnTo>
                  <a:lnTo>
                    <a:pt x="1" y="26"/>
                  </a:lnTo>
                  <a:lnTo>
                    <a:pt x="2" y="20"/>
                  </a:lnTo>
                  <a:lnTo>
                    <a:pt x="6" y="14"/>
                  </a:lnTo>
                  <a:lnTo>
                    <a:pt x="10" y="10"/>
                  </a:lnTo>
                  <a:lnTo>
                    <a:pt x="17" y="6"/>
                  </a:lnTo>
                  <a:lnTo>
                    <a:pt x="24" y="4"/>
                  </a:lnTo>
                  <a:lnTo>
                    <a:pt x="32" y="2"/>
                  </a:lnTo>
                  <a:lnTo>
                    <a:pt x="41" y="2"/>
                  </a:lnTo>
                  <a:lnTo>
                    <a:pt x="48" y="2"/>
                  </a:lnTo>
                  <a:lnTo>
                    <a:pt x="56" y="3"/>
                  </a:lnTo>
                  <a:lnTo>
                    <a:pt x="63" y="4"/>
                  </a:lnTo>
                  <a:lnTo>
                    <a:pt x="70" y="6"/>
                  </a:lnTo>
                  <a:lnTo>
                    <a:pt x="72" y="4"/>
                  </a:lnTo>
                  <a:lnTo>
                    <a:pt x="76" y="2"/>
                  </a:lnTo>
                  <a:lnTo>
                    <a:pt x="78" y="0"/>
                  </a:lnTo>
                  <a:lnTo>
                    <a:pt x="80" y="0"/>
                  </a:lnTo>
                  <a:lnTo>
                    <a:pt x="84" y="2"/>
                  </a:lnTo>
                  <a:lnTo>
                    <a:pt x="87" y="3"/>
                  </a:lnTo>
                  <a:lnTo>
                    <a:pt x="88" y="6"/>
                  </a:lnTo>
                  <a:lnTo>
                    <a:pt x="90" y="12"/>
                  </a:lnTo>
                  <a:lnTo>
                    <a:pt x="90" y="25"/>
                  </a:lnTo>
                  <a:lnTo>
                    <a:pt x="88" y="28"/>
                  </a:lnTo>
                  <a:lnTo>
                    <a:pt x="87" y="32"/>
                  </a:lnTo>
                  <a:lnTo>
                    <a:pt x="84" y="33"/>
                  </a:lnTo>
                  <a:lnTo>
                    <a:pt x="80" y="34"/>
                  </a:lnTo>
                  <a:lnTo>
                    <a:pt x="78" y="34"/>
                  </a:lnTo>
                  <a:lnTo>
                    <a:pt x="75" y="32"/>
                  </a:lnTo>
                  <a:lnTo>
                    <a:pt x="70" y="30"/>
                  </a:lnTo>
                  <a:lnTo>
                    <a:pt x="65" y="27"/>
                  </a:lnTo>
                  <a:lnTo>
                    <a:pt x="61" y="23"/>
                  </a:lnTo>
                  <a:lnTo>
                    <a:pt x="55" y="21"/>
                  </a:lnTo>
                  <a:lnTo>
                    <a:pt x="50" y="19"/>
                  </a:lnTo>
                  <a:lnTo>
                    <a:pt x="45" y="19"/>
                  </a:lnTo>
                  <a:lnTo>
                    <a:pt x="38" y="20"/>
                  </a:lnTo>
                  <a:lnTo>
                    <a:pt x="32" y="21"/>
                  </a:lnTo>
                  <a:lnTo>
                    <a:pt x="29" y="25"/>
                  </a:lnTo>
                  <a:lnTo>
                    <a:pt x="27" y="29"/>
                  </a:lnTo>
                  <a:lnTo>
                    <a:pt x="29" y="33"/>
                  </a:lnTo>
                  <a:lnTo>
                    <a:pt x="32" y="35"/>
                  </a:lnTo>
                  <a:lnTo>
                    <a:pt x="39" y="37"/>
                  </a:lnTo>
                  <a:lnTo>
                    <a:pt x="47" y="38"/>
                  </a:lnTo>
                  <a:lnTo>
                    <a:pt x="49" y="40"/>
                  </a:lnTo>
                  <a:lnTo>
                    <a:pt x="52" y="40"/>
                  </a:lnTo>
                  <a:lnTo>
                    <a:pt x="53" y="40"/>
                  </a:lnTo>
                  <a:lnTo>
                    <a:pt x="55" y="40"/>
                  </a:lnTo>
                  <a:lnTo>
                    <a:pt x="67" y="42"/>
                  </a:lnTo>
                  <a:lnTo>
                    <a:pt x="76" y="44"/>
                  </a:lnTo>
                  <a:lnTo>
                    <a:pt x="83" y="47"/>
                  </a:lnTo>
                  <a:lnTo>
                    <a:pt x="88" y="50"/>
                  </a:lnTo>
                  <a:lnTo>
                    <a:pt x="92" y="53"/>
                  </a:lnTo>
                  <a:lnTo>
                    <a:pt x="94" y="58"/>
                  </a:lnTo>
                  <a:lnTo>
                    <a:pt x="97" y="64"/>
                  </a:lnTo>
                  <a:lnTo>
                    <a:pt x="97" y="71"/>
                  </a:lnTo>
                  <a:lnTo>
                    <a:pt x="95" y="79"/>
                  </a:lnTo>
                  <a:lnTo>
                    <a:pt x="93" y="85"/>
                  </a:lnTo>
                  <a:lnTo>
                    <a:pt x="90" y="90"/>
                  </a:lnTo>
                  <a:lnTo>
                    <a:pt x="85" y="95"/>
                  </a:lnTo>
                  <a:lnTo>
                    <a:pt x="78" y="98"/>
                  </a:lnTo>
                  <a:lnTo>
                    <a:pt x="71" y="101"/>
                  </a:lnTo>
                  <a:lnTo>
                    <a:pt x="62" y="103"/>
                  </a:lnTo>
                  <a:lnTo>
                    <a:pt x="52" y="103"/>
                  </a:lnTo>
                  <a:lnTo>
                    <a:pt x="44" y="103"/>
                  </a:lnTo>
                  <a:lnTo>
                    <a:pt x="35" y="102"/>
                  </a:lnTo>
                  <a:lnTo>
                    <a:pt x="27" y="101"/>
                  </a:lnTo>
                  <a:lnTo>
                    <a:pt x="21" y="9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63" name="Freeform 56"/>
            <p:cNvSpPr>
              <a:spLocks/>
            </p:cNvSpPr>
            <p:nvPr/>
          </p:nvSpPr>
          <p:spPr bwMode="auto">
            <a:xfrm>
              <a:off x="5486" y="1655"/>
              <a:ext cx="270" cy="511"/>
            </a:xfrm>
            <a:custGeom>
              <a:avLst/>
              <a:gdLst>
                <a:gd name="T0" fmla="*/ 0 w 541"/>
                <a:gd name="T1" fmla="*/ 1 h 1022"/>
                <a:gd name="T2" fmla="*/ 0 w 541"/>
                <a:gd name="T3" fmla="*/ 0 h 1022"/>
                <a:gd name="T4" fmla="*/ 0 w 541"/>
                <a:gd name="T5" fmla="*/ 0 h 1022"/>
                <a:gd name="T6" fmla="*/ 0 w 541"/>
                <a:gd name="T7" fmla="*/ 1 h 1022"/>
                <a:gd name="T8" fmla="*/ 0 w 541"/>
                <a:gd name="T9" fmla="*/ 1 h 1022"/>
                <a:gd name="T10" fmla="*/ 0 w 541"/>
                <a:gd name="T11" fmla="*/ 1 h 1022"/>
                <a:gd name="T12" fmla="*/ 0 w 541"/>
                <a:gd name="T13" fmla="*/ 1 h 1022"/>
                <a:gd name="T14" fmla="*/ 0 w 541"/>
                <a:gd name="T15" fmla="*/ 1 h 1022"/>
                <a:gd name="T16" fmla="*/ 0 w 541"/>
                <a:gd name="T17" fmla="*/ 1 h 1022"/>
                <a:gd name="T18" fmla="*/ 0 w 541"/>
                <a:gd name="T19" fmla="*/ 1 h 1022"/>
                <a:gd name="T20" fmla="*/ 0 w 541"/>
                <a:gd name="T21" fmla="*/ 1 h 1022"/>
                <a:gd name="T22" fmla="*/ 0 w 541"/>
                <a:gd name="T23" fmla="*/ 1 h 1022"/>
                <a:gd name="T24" fmla="*/ 0 w 541"/>
                <a:gd name="T25" fmla="*/ 1 h 1022"/>
                <a:gd name="T26" fmla="*/ 0 w 541"/>
                <a:gd name="T27" fmla="*/ 1 h 10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1"/>
                <a:gd name="T43" fmla="*/ 0 h 1022"/>
                <a:gd name="T44" fmla="*/ 541 w 541"/>
                <a:gd name="T45" fmla="*/ 1022 h 10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1" h="1022">
                  <a:moveTo>
                    <a:pt x="484" y="1"/>
                  </a:moveTo>
                  <a:lnTo>
                    <a:pt x="484" y="0"/>
                  </a:lnTo>
                  <a:lnTo>
                    <a:pt x="93" y="0"/>
                  </a:lnTo>
                  <a:lnTo>
                    <a:pt x="93" y="694"/>
                  </a:lnTo>
                  <a:lnTo>
                    <a:pt x="91" y="694"/>
                  </a:lnTo>
                  <a:lnTo>
                    <a:pt x="0" y="957"/>
                  </a:lnTo>
                  <a:lnTo>
                    <a:pt x="2" y="957"/>
                  </a:lnTo>
                  <a:lnTo>
                    <a:pt x="2" y="958"/>
                  </a:lnTo>
                  <a:lnTo>
                    <a:pt x="50" y="1022"/>
                  </a:lnTo>
                  <a:lnTo>
                    <a:pt x="447" y="1022"/>
                  </a:lnTo>
                  <a:lnTo>
                    <a:pt x="541" y="730"/>
                  </a:lnTo>
                  <a:lnTo>
                    <a:pt x="541" y="729"/>
                  </a:lnTo>
                  <a:lnTo>
                    <a:pt x="541" y="80"/>
                  </a:lnTo>
                  <a:lnTo>
                    <a:pt x="484"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64" name="Rectangle 57"/>
            <p:cNvSpPr>
              <a:spLocks noChangeArrowheads="1"/>
            </p:cNvSpPr>
            <p:nvPr/>
          </p:nvSpPr>
          <p:spPr bwMode="auto">
            <a:xfrm>
              <a:off x="5543" y="1667"/>
              <a:ext cx="173" cy="129"/>
            </a:xfrm>
            <a:prstGeom prst="rect">
              <a:avLst/>
            </a:prstGeom>
            <a:solidFill>
              <a:srgbClr val="3587A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65" name="Rectangle 58"/>
            <p:cNvSpPr>
              <a:spLocks noChangeArrowheads="1"/>
            </p:cNvSpPr>
            <p:nvPr/>
          </p:nvSpPr>
          <p:spPr bwMode="auto">
            <a:xfrm>
              <a:off x="5543" y="1808"/>
              <a:ext cx="173" cy="192"/>
            </a:xfrm>
            <a:prstGeom prst="rect">
              <a:avLst/>
            </a:prstGeom>
            <a:solidFill>
              <a:srgbClr val="3587A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66" name="Freeform 59"/>
            <p:cNvSpPr>
              <a:spLocks/>
            </p:cNvSpPr>
            <p:nvPr/>
          </p:nvSpPr>
          <p:spPr bwMode="auto">
            <a:xfrm>
              <a:off x="5503" y="2012"/>
              <a:ext cx="211" cy="110"/>
            </a:xfrm>
            <a:custGeom>
              <a:avLst/>
              <a:gdLst>
                <a:gd name="T0" fmla="*/ 1 w 420"/>
                <a:gd name="T1" fmla="*/ 0 h 220"/>
                <a:gd name="T2" fmla="*/ 1 w 420"/>
                <a:gd name="T3" fmla="*/ 0 h 220"/>
                <a:gd name="T4" fmla="*/ 1 w 420"/>
                <a:gd name="T5" fmla="*/ 1 h 220"/>
                <a:gd name="T6" fmla="*/ 0 w 420"/>
                <a:gd name="T7" fmla="*/ 1 h 220"/>
                <a:gd name="T8" fmla="*/ 1 w 420"/>
                <a:gd name="T9" fmla="*/ 0 h 220"/>
                <a:gd name="T10" fmla="*/ 0 60000 65536"/>
                <a:gd name="T11" fmla="*/ 0 60000 65536"/>
                <a:gd name="T12" fmla="*/ 0 60000 65536"/>
                <a:gd name="T13" fmla="*/ 0 60000 65536"/>
                <a:gd name="T14" fmla="*/ 0 60000 65536"/>
                <a:gd name="T15" fmla="*/ 0 w 420"/>
                <a:gd name="T16" fmla="*/ 0 h 220"/>
                <a:gd name="T17" fmla="*/ 420 w 420"/>
                <a:gd name="T18" fmla="*/ 220 h 220"/>
              </a:gdLst>
              <a:ahLst/>
              <a:cxnLst>
                <a:cxn ang="T10">
                  <a:pos x="T0" y="T1"/>
                </a:cxn>
                <a:cxn ang="T11">
                  <a:pos x="T2" y="T3"/>
                </a:cxn>
                <a:cxn ang="T12">
                  <a:pos x="T4" y="T5"/>
                </a:cxn>
                <a:cxn ang="T13">
                  <a:pos x="T6" y="T7"/>
                </a:cxn>
                <a:cxn ang="T14">
                  <a:pos x="T8" y="T9"/>
                </a:cxn>
              </a:cxnLst>
              <a:rect l="T15" t="T16" r="T17" b="T18"/>
              <a:pathLst>
                <a:path w="420" h="220">
                  <a:moveTo>
                    <a:pt x="74" y="0"/>
                  </a:moveTo>
                  <a:lnTo>
                    <a:pt x="420" y="0"/>
                  </a:lnTo>
                  <a:lnTo>
                    <a:pt x="344" y="220"/>
                  </a:lnTo>
                  <a:lnTo>
                    <a:pt x="0" y="220"/>
                  </a:lnTo>
                  <a:lnTo>
                    <a:pt x="74" y="0"/>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67" name="Freeform 60"/>
            <p:cNvSpPr>
              <a:spLocks/>
            </p:cNvSpPr>
            <p:nvPr/>
          </p:nvSpPr>
          <p:spPr bwMode="auto">
            <a:xfrm>
              <a:off x="5502" y="2133"/>
              <a:ext cx="191" cy="21"/>
            </a:xfrm>
            <a:custGeom>
              <a:avLst/>
              <a:gdLst>
                <a:gd name="T0" fmla="*/ 0 w 383"/>
                <a:gd name="T1" fmla="*/ 1 h 41"/>
                <a:gd name="T2" fmla="*/ 0 w 383"/>
                <a:gd name="T3" fmla="*/ 0 h 41"/>
                <a:gd name="T4" fmla="*/ 0 w 383"/>
                <a:gd name="T5" fmla="*/ 0 h 41"/>
                <a:gd name="T6" fmla="*/ 0 w 383"/>
                <a:gd name="T7" fmla="*/ 1 h 41"/>
                <a:gd name="T8" fmla="*/ 0 w 383"/>
                <a:gd name="T9" fmla="*/ 1 h 41"/>
                <a:gd name="T10" fmla="*/ 0 60000 65536"/>
                <a:gd name="T11" fmla="*/ 0 60000 65536"/>
                <a:gd name="T12" fmla="*/ 0 60000 65536"/>
                <a:gd name="T13" fmla="*/ 0 60000 65536"/>
                <a:gd name="T14" fmla="*/ 0 60000 65536"/>
                <a:gd name="T15" fmla="*/ 0 w 383"/>
                <a:gd name="T16" fmla="*/ 0 h 41"/>
                <a:gd name="T17" fmla="*/ 383 w 383"/>
                <a:gd name="T18" fmla="*/ 41 h 41"/>
              </a:gdLst>
              <a:ahLst/>
              <a:cxnLst>
                <a:cxn ang="T10">
                  <a:pos x="T0" y="T1"/>
                </a:cxn>
                <a:cxn ang="T11">
                  <a:pos x="T2" y="T3"/>
                </a:cxn>
                <a:cxn ang="T12">
                  <a:pos x="T4" y="T5"/>
                </a:cxn>
                <a:cxn ang="T13">
                  <a:pos x="T6" y="T7"/>
                </a:cxn>
                <a:cxn ang="T14">
                  <a:pos x="T8" y="T9"/>
                </a:cxn>
              </a:cxnLst>
              <a:rect l="T15" t="T16" r="T17" b="T18"/>
              <a:pathLst>
                <a:path w="383" h="41">
                  <a:moveTo>
                    <a:pt x="30" y="41"/>
                  </a:moveTo>
                  <a:lnTo>
                    <a:pt x="0" y="0"/>
                  </a:lnTo>
                  <a:lnTo>
                    <a:pt x="352" y="0"/>
                  </a:lnTo>
                  <a:lnTo>
                    <a:pt x="383" y="41"/>
                  </a:lnTo>
                  <a:lnTo>
                    <a:pt x="30" y="41"/>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68" name="Freeform 61"/>
            <p:cNvSpPr>
              <a:spLocks/>
            </p:cNvSpPr>
            <p:nvPr/>
          </p:nvSpPr>
          <p:spPr bwMode="auto">
            <a:xfrm>
              <a:off x="5687" y="2015"/>
              <a:ext cx="54" cy="132"/>
            </a:xfrm>
            <a:custGeom>
              <a:avLst/>
              <a:gdLst>
                <a:gd name="T0" fmla="*/ 1 w 107"/>
                <a:gd name="T1" fmla="*/ 1 h 263"/>
                <a:gd name="T2" fmla="*/ 0 w 107"/>
                <a:gd name="T3" fmla="*/ 1 h 263"/>
                <a:gd name="T4" fmla="*/ 1 w 107"/>
                <a:gd name="T5" fmla="*/ 0 h 263"/>
                <a:gd name="T6" fmla="*/ 1 w 107"/>
                <a:gd name="T7" fmla="*/ 1 h 263"/>
                <a:gd name="T8" fmla="*/ 1 w 107"/>
                <a:gd name="T9" fmla="*/ 1 h 263"/>
                <a:gd name="T10" fmla="*/ 0 60000 65536"/>
                <a:gd name="T11" fmla="*/ 0 60000 65536"/>
                <a:gd name="T12" fmla="*/ 0 60000 65536"/>
                <a:gd name="T13" fmla="*/ 0 60000 65536"/>
                <a:gd name="T14" fmla="*/ 0 60000 65536"/>
                <a:gd name="T15" fmla="*/ 0 w 107"/>
                <a:gd name="T16" fmla="*/ 0 h 263"/>
                <a:gd name="T17" fmla="*/ 107 w 107"/>
                <a:gd name="T18" fmla="*/ 263 h 263"/>
              </a:gdLst>
              <a:ahLst/>
              <a:cxnLst>
                <a:cxn ang="T10">
                  <a:pos x="T0" y="T1"/>
                </a:cxn>
                <a:cxn ang="T11">
                  <a:pos x="T2" y="T3"/>
                </a:cxn>
                <a:cxn ang="T12">
                  <a:pos x="T4" y="T5"/>
                </a:cxn>
                <a:cxn ang="T13">
                  <a:pos x="T6" y="T7"/>
                </a:cxn>
                <a:cxn ang="T14">
                  <a:pos x="T8" y="T9"/>
                </a:cxn>
              </a:cxnLst>
              <a:rect l="T15" t="T16" r="T17" b="T18"/>
              <a:pathLst>
                <a:path w="107" h="263">
                  <a:moveTo>
                    <a:pt x="31" y="263"/>
                  </a:moveTo>
                  <a:lnTo>
                    <a:pt x="0" y="222"/>
                  </a:lnTo>
                  <a:lnTo>
                    <a:pt x="76" y="0"/>
                  </a:lnTo>
                  <a:lnTo>
                    <a:pt x="107" y="23"/>
                  </a:lnTo>
                  <a:lnTo>
                    <a:pt x="31" y="263"/>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69" name="Freeform 62"/>
            <p:cNvSpPr>
              <a:spLocks/>
            </p:cNvSpPr>
            <p:nvPr/>
          </p:nvSpPr>
          <p:spPr bwMode="auto">
            <a:xfrm>
              <a:off x="5728" y="1676"/>
              <a:ext cx="16" cy="339"/>
            </a:xfrm>
            <a:custGeom>
              <a:avLst/>
              <a:gdLst>
                <a:gd name="T0" fmla="*/ 1 w 32"/>
                <a:gd name="T1" fmla="*/ 1 h 678"/>
                <a:gd name="T2" fmla="*/ 0 w 32"/>
                <a:gd name="T3" fmla="*/ 1 h 678"/>
                <a:gd name="T4" fmla="*/ 0 w 32"/>
                <a:gd name="T5" fmla="*/ 0 h 678"/>
                <a:gd name="T6" fmla="*/ 1 w 32"/>
                <a:gd name="T7" fmla="*/ 1 h 678"/>
                <a:gd name="T8" fmla="*/ 1 w 32"/>
                <a:gd name="T9" fmla="*/ 1 h 678"/>
                <a:gd name="T10" fmla="*/ 0 60000 65536"/>
                <a:gd name="T11" fmla="*/ 0 60000 65536"/>
                <a:gd name="T12" fmla="*/ 0 60000 65536"/>
                <a:gd name="T13" fmla="*/ 0 60000 65536"/>
                <a:gd name="T14" fmla="*/ 0 60000 65536"/>
                <a:gd name="T15" fmla="*/ 0 w 32"/>
                <a:gd name="T16" fmla="*/ 0 h 678"/>
                <a:gd name="T17" fmla="*/ 32 w 32"/>
                <a:gd name="T18" fmla="*/ 678 h 678"/>
              </a:gdLst>
              <a:ahLst/>
              <a:cxnLst>
                <a:cxn ang="T10">
                  <a:pos x="T0" y="T1"/>
                </a:cxn>
                <a:cxn ang="T11">
                  <a:pos x="T2" y="T3"/>
                </a:cxn>
                <a:cxn ang="T12">
                  <a:pos x="T4" y="T5"/>
                </a:cxn>
                <a:cxn ang="T13">
                  <a:pos x="T6" y="T7"/>
                </a:cxn>
                <a:cxn ang="T14">
                  <a:pos x="T8" y="T9"/>
                </a:cxn>
              </a:cxnLst>
              <a:rect l="T15" t="T16" r="T17" b="T18"/>
              <a:pathLst>
                <a:path w="32" h="678">
                  <a:moveTo>
                    <a:pt x="32" y="678"/>
                  </a:moveTo>
                  <a:lnTo>
                    <a:pt x="0" y="653"/>
                  </a:lnTo>
                  <a:lnTo>
                    <a:pt x="0" y="0"/>
                  </a:lnTo>
                  <a:lnTo>
                    <a:pt x="32" y="45"/>
                  </a:lnTo>
                  <a:lnTo>
                    <a:pt x="32" y="678"/>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70" name="Rectangle 63"/>
            <p:cNvSpPr>
              <a:spLocks noChangeArrowheads="1"/>
            </p:cNvSpPr>
            <p:nvPr/>
          </p:nvSpPr>
          <p:spPr bwMode="auto">
            <a:xfrm>
              <a:off x="4758" y="2436"/>
              <a:ext cx="12"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71" name="Rectangle 64"/>
            <p:cNvSpPr>
              <a:spLocks noChangeArrowheads="1"/>
            </p:cNvSpPr>
            <p:nvPr/>
          </p:nvSpPr>
          <p:spPr bwMode="auto">
            <a:xfrm>
              <a:off x="4758" y="2352"/>
              <a:ext cx="12"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72" name="Rectangle 65"/>
            <p:cNvSpPr>
              <a:spLocks noChangeArrowheads="1"/>
            </p:cNvSpPr>
            <p:nvPr/>
          </p:nvSpPr>
          <p:spPr bwMode="auto">
            <a:xfrm>
              <a:off x="2496" y="2064"/>
              <a:ext cx="12"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73" name="Rectangle 66"/>
            <p:cNvSpPr>
              <a:spLocks noChangeArrowheads="1"/>
            </p:cNvSpPr>
            <p:nvPr/>
          </p:nvSpPr>
          <p:spPr bwMode="auto">
            <a:xfrm>
              <a:off x="4758" y="2185"/>
              <a:ext cx="12"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74" name="Rectangle 67"/>
            <p:cNvSpPr>
              <a:spLocks noChangeArrowheads="1"/>
            </p:cNvSpPr>
            <p:nvPr/>
          </p:nvSpPr>
          <p:spPr bwMode="auto">
            <a:xfrm>
              <a:off x="4758" y="2102"/>
              <a:ext cx="12" cy="4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75" name="Rectangle 68"/>
            <p:cNvSpPr>
              <a:spLocks noChangeArrowheads="1"/>
            </p:cNvSpPr>
            <p:nvPr/>
          </p:nvSpPr>
          <p:spPr bwMode="auto">
            <a:xfrm>
              <a:off x="4758" y="2018"/>
              <a:ext cx="12"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76" name="Rectangle 69"/>
            <p:cNvSpPr>
              <a:spLocks noChangeArrowheads="1"/>
            </p:cNvSpPr>
            <p:nvPr/>
          </p:nvSpPr>
          <p:spPr bwMode="auto">
            <a:xfrm>
              <a:off x="4758" y="1934"/>
              <a:ext cx="12"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77" name="Rectangle 70"/>
            <p:cNvSpPr>
              <a:spLocks noChangeArrowheads="1"/>
            </p:cNvSpPr>
            <p:nvPr/>
          </p:nvSpPr>
          <p:spPr bwMode="auto">
            <a:xfrm>
              <a:off x="4758" y="1776"/>
              <a:ext cx="12"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78" name="Rectangle 71"/>
            <p:cNvSpPr>
              <a:spLocks noChangeArrowheads="1"/>
            </p:cNvSpPr>
            <p:nvPr/>
          </p:nvSpPr>
          <p:spPr bwMode="auto">
            <a:xfrm>
              <a:off x="5017" y="1692"/>
              <a:ext cx="45" cy="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79" name="Rectangle 72"/>
            <p:cNvSpPr>
              <a:spLocks noChangeArrowheads="1"/>
            </p:cNvSpPr>
            <p:nvPr/>
          </p:nvSpPr>
          <p:spPr bwMode="auto">
            <a:xfrm>
              <a:off x="4934" y="1692"/>
              <a:ext cx="44" cy="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80" name="Rectangle 73"/>
            <p:cNvSpPr>
              <a:spLocks noChangeArrowheads="1"/>
            </p:cNvSpPr>
            <p:nvPr/>
          </p:nvSpPr>
          <p:spPr bwMode="auto">
            <a:xfrm>
              <a:off x="4850" y="1692"/>
              <a:ext cx="44" cy="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81" name="Freeform 74"/>
            <p:cNvSpPr>
              <a:spLocks/>
            </p:cNvSpPr>
            <p:nvPr/>
          </p:nvSpPr>
          <p:spPr bwMode="auto">
            <a:xfrm>
              <a:off x="4758" y="1692"/>
              <a:ext cx="53" cy="45"/>
            </a:xfrm>
            <a:custGeom>
              <a:avLst/>
              <a:gdLst>
                <a:gd name="T0" fmla="*/ 1 w 106"/>
                <a:gd name="T1" fmla="*/ 0 h 89"/>
                <a:gd name="T2" fmla="*/ 0 w 106"/>
                <a:gd name="T3" fmla="*/ 0 h 89"/>
                <a:gd name="T4" fmla="*/ 0 w 106"/>
                <a:gd name="T5" fmla="*/ 1 h 89"/>
                <a:gd name="T6" fmla="*/ 1 w 106"/>
                <a:gd name="T7" fmla="*/ 1 h 89"/>
                <a:gd name="T8" fmla="*/ 1 w 106"/>
                <a:gd name="T9" fmla="*/ 1 h 89"/>
                <a:gd name="T10" fmla="*/ 1 w 106"/>
                <a:gd name="T11" fmla="*/ 1 h 89"/>
                <a:gd name="T12" fmla="*/ 1 w 106"/>
                <a:gd name="T13" fmla="*/ 0 h 89"/>
                <a:gd name="T14" fmla="*/ 0 60000 65536"/>
                <a:gd name="T15" fmla="*/ 0 60000 65536"/>
                <a:gd name="T16" fmla="*/ 0 60000 65536"/>
                <a:gd name="T17" fmla="*/ 0 60000 65536"/>
                <a:gd name="T18" fmla="*/ 0 60000 65536"/>
                <a:gd name="T19" fmla="*/ 0 60000 65536"/>
                <a:gd name="T20" fmla="*/ 0 60000 65536"/>
                <a:gd name="T21" fmla="*/ 0 w 106"/>
                <a:gd name="T22" fmla="*/ 0 h 89"/>
                <a:gd name="T23" fmla="*/ 106 w 106"/>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89">
                  <a:moveTo>
                    <a:pt x="106" y="0"/>
                  </a:moveTo>
                  <a:lnTo>
                    <a:pt x="0" y="0"/>
                  </a:lnTo>
                  <a:lnTo>
                    <a:pt x="0" y="89"/>
                  </a:lnTo>
                  <a:lnTo>
                    <a:pt x="25" y="89"/>
                  </a:lnTo>
                  <a:lnTo>
                    <a:pt x="25" y="25"/>
                  </a:lnTo>
                  <a:lnTo>
                    <a:pt x="106" y="25"/>
                  </a:lnTo>
                  <a:lnTo>
                    <a:pt x="10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82" name="Freeform 75"/>
            <p:cNvSpPr>
              <a:spLocks/>
            </p:cNvSpPr>
            <p:nvPr/>
          </p:nvSpPr>
          <p:spPr bwMode="auto">
            <a:xfrm>
              <a:off x="5058" y="1665"/>
              <a:ext cx="37" cy="68"/>
            </a:xfrm>
            <a:custGeom>
              <a:avLst/>
              <a:gdLst>
                <a:gd name="T0" fmla="*/ 1 w 74"/>
                <a:gd name="T1" fmla="*/ 1 h 136"/>
                <a:gd name="T2" fmla="*/ 0 w 74"/>
                <a:gd name="T3" fmla="*/ 0 h 136"/>
                <a:gd name="T4" fmla="*/ 0 w 74"/>
                <a:gd name="T5" fmla="*/ 1 h 136"/>
                <a:gd name="T6" fmla="*/ 1 w 74"/>
                <a:gd name="T7" fmla="*/ 1 h 136"/>
                <a:gd name="T8" fmla="*/ 0 60000 65536"/>
                <a:gd name="T9" fmla="*/ 0 60000 65536"/>
                <a:gd name="T10" fmla="*/ 0 60000 65536"/>
                <a:gd name="T11" fmla="*/ 0 60000 65536"/>
                <a:gd name="T12" fmla="*/ 0 w 74"/>
                <a:gd name="T13" fmla="*/ 0 h 136"/>
                <a:gd name="T14" fmla="*/ 74 w 74"/>
                <a:gd name="T15" fmla="*/ 136 h 136"/>
              </a:gdLst>
              <a:ahLst/>
              <a:cxnLst>
                <a:cxn ang="T8">
                  <a:pos x="T0" y="T1"/>
                </a:cxn>
                <a:cxn ang="T9">
                  <a:pos x="T2" y="T3"/>
                </a:cxn>
                <a:cxn ang="T10">
                  <a:pos x="T4" y="T5"/>
                </a:cxn>
                <a:cxn ang="T11">
                  <a:pos x="T6" y="T7"/>
                </a:cxn>
              </a:cxnLst>
              <a:rect l="T12" t="T13" r="T14" b="T15"/>
              <a:pathLst>
                <a:path w="74" h="136">
                  <a:moveTo>
                    <a:pt x="74" y="64"/>
                  </a:moveTo>
                  <a:lnTo>
                    <a:pt x="0" y="0"/>
                  </a:lnTo>
                  <a:lnTo>
                    <a:pt x="0" y="136"/>
                  </a:lnTo>
                  <a:lnTo>
                    <a:pt x="74" y="6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83" name="Rectangle 76"/>
            <p:cNvSpPr>
              <a:spLocks noChangeArrowheads="1"/>
            </p:cNvSpPr>
            <p:nvPr/>
          </p:nvSpPr>
          <p:spPr bwMode="auto">
            <a:xfrm>
              <a:off x="6459" y="2436"/>
              <a:ext cx="13"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84" name="Rectangle 77"/>
            <p:cNvSpPr>
              <a:spLocks noChangeArrowheads="1"/>
            </p:cNvSpPr>
            <p:nvPr/>
          </p:nvSpPr>
          <p:spPr bwMode="auto">
            <a:xfrm>
              <a:off x="6459" y="2352"/>
              <a:ext cx="13"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85" name="Rectangle 78"/>
            <p:cNvSpPr>
              <a:spLocks noChangeArrowheads="1"/>
            </p:cNvSpPr>
            <p:nvPr/>
          </p:nvSpPr>
          <p:spPr bwMode="auto">
            <a:xfrm>
              <a:off x="6459" y="2269"/>
              <a:ext cx="13"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86" name="Rectangle 79"/>
            <p:cNvSpPr>
              <a:spLocks noChangeArrowheads="1"/>
            </p:cNvSpPr>
            <p:nvPr/>
          </p:nvSpPr>
          <p:spPr bwMode="auto">
            <a:xfrm>
              <a:off x="6459" y="2185"/>
              <a:ext cx="13"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87" name="Rectangle 80"/>
            <p:cNvSpPr>
              <a:spLocks noChangeArrowheads="1"/>
            </p:cNvSpPr>
            <p:nvPr/>
          </p:nvSpPr>
          <p:spPr bwMode="auto">
            <a:xfrm>
              <a:off x="6459" y="2102"/>
              <a:ext cx="13" cy="4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88" name="Rectangle 81"/>
            <p:cNvSpPr>
              <a:spLocks noChangeArrowheads="1"/>
            </p:cNvSpPr>
            <p:nvPr/>
          </p:nvSpPr>
          <p:spPr bwMode="auto">
            <a:xfrm>
              <a:off x="6459" y="2018"/>
              <a:ext cx="13"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89" name="Rectangle 82"/>
            <p:cNvSpPr>
              <a:spLocks noChangeArrowheads="1"/>
            </p:cNvSpPr>
            <p:nvPr/>
          </p:nvSpPr>
          <p:spPr bwMode="auto">
            <a:xfrm>
              <a:off x="6459" y="1934"/>
              <a:ext cx="13"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90" name="Rectangle 83"/>
            <p:cNvSpPr>
              <a:spLocks noChangeArrowheads="1"/>
            </p:cNvSpPr>
            <p:nvPr/>
          </p:nvSpPr>
          <p:spPr bwMode="auto">
            <a:xfrm>
              <a:off x="6459" y="1776"/>
              <a:ext cx="13" cy="4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91" name="Rectangle 84"/>
            <p:cNvSpPr>
              <a:spLocks noChangeArrowheads="1"/>
            </p:cNvSpPr>
            <p:nvPr/>
          </p:nvSpPr>
          <p:spPr bwMode="auto">
            <a:xfrm>
              <a:off x="6167" y="1692"/>
              <a:ext cx="45" cy="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92" name="Rectangle 85"/>
            <p:cNvSpPr>
              <a:spLocks noChangeArrowheads="1"/>
            </p:cNvSpPr>
            <p:nvPr/>
          </p:nvSpPr>
          <p:spPr bwMode="auto">
            <a:xfrm>
              <a:off x="6251" y="1692"/>
              <a:ext cx="44" cy="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93" name="Rectangle 86"/>
            <p:cNvSpPr>
              <a:spLocks noChangeArrowheads="1"/>
            </p:cNvSpPr>
            <p:nvPr/>
          </p:nvSpPr>
          <p:spPr bwMode="auto">
            <a:xfrm>
              <a:off x="6335" y="1692"/>
              <a:ext cx="44" cy="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94" name="Freeform 87"/>
            <p:cNvSpPr>
              <a:spLocks/>
            </p:cNvSpPr>
            <p:nvPr/>
          </p:nvSpPr>
          <p:spPr bwMode="auto">
            <a:xfrm>
              <a:off x="6419" y="1692"/>
              <a:ext cx="53" cy="45"/>
            </a:xfrm>
            <a:custGeom>
              <a:avLst/>
              <a:gdLst>
                <a:gd name="T0" fmla="*/ 0 w 106"/>
                <a:gd name="T1" fmla="*/ 0 h 89"/>
                <a:gd name="T2" fmla="*/ 1 w 106"/>
                <a:gd name="T3" fmla="*/ 0 h 89"/>
                <a:gd name="T4" fmla="*/ 1 w 106"/>
                <a:gd name="T5" fmla="*/ 1 h 89"/>
                <a:gd name="T6" fmla="*/ 1 w 106"/>
                <a:gd name="T7" fmla="*/ 1 h 89"/>
                <a:gd name="T8" fmla="*/ 1 w 106"/>
                <a:gd name="T9" fmla="*/ 1 h 89"/>
                <a:gd name="T10" fmla="*/ 0 w 106"/>
                <a:gd name="T11" fmla="*/ 1 h 89"/>
                <a:gd name="T12" fmla="*/ 0 w 106"/>
                <a:gd name="T13" fmla="*/ 0 h 89"/>
                <a:gd name="T14" fmla="*/ 0 60000 65536"/>
                <a:gd name="T15" fmla="*/ 0 60000 65536"/>
                <a:gd name="T16" fmla="*/ 0 60000 65536"/>
                <a:gd name="T17" fmla="*/ 0 60000 65536"/>
                <a:gd name="T18" fmla="*/ 0 60000 65536"/>
                <a:gd name="T19" fmla="*/ 0 60000 65536"/>
                <a:gd name="T20" fmla="*/ 0 60000 65536"/>
                <a:gd name="T21" fmla="*/ 0 w 106"/>
                <a:gd name="T22" fmla="*/ 0 h 89"/>
                <a:gd name="T23" fmla="*/ 106 w 106"/>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89">
                  <a:moveTo>
                    <a:pt x="0" y="0"/>
                  </a:moveTo>
                  <a:lnTo>
                    <a:pt x="106" y="0"/>
                  </a:lnTo>
                  <a:lnTo>
                    <a:pt x="106" y="89"/>
                  </a:lnTo>
                  <a:lnTo>
                    <a:pt x="82" y="89"/>
                  </a:lnTo>
                  <a:lnTo>
                    <a:pt x="82" y="25"/>
                  </a:lnTo>
                  <a:lnTo>
                    <a:pt x="0" y="25"/>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95" name="Freeform 88"/>
            <p:cNvSpPr>
              <a:spLocks/>
            </p:cNvSpPr>
            <p:nvPr/>
          </p:nvSpPr>
          <p:spPr bwMode="auto">
            <a:xfrm>
              <a:off x="6134" y="1665"/>
              <a:ext cx="38" cy="68"/>
            </a:xfrm>
            <a:custGeom>
              <a:avLst/>
              <a:gdLst>
                <a:gd name="T0" fmla="*/ 0 w 75"/>
                <a:gd name="T1" fmla="*/ 1 h 136"/>
                <a:gd name="T2" fmla="*/ 1 w 75"/>
                <a:gd name="T3" fmla="*/ 0 h 136"/>
                <a:gd name="T4" fmla="*/ 1 w 75"/>
                <a:gd name="T5" fmla="*/ 1 h 136"/>
                <a:gd name="T6" fmla="*/ 0 w 75"/>
                <a:gd name="T7" fmla="*/ 1 h 136"/>
                <a:gd name="T8" fmla="*/ 0 60000 65536"/>
                <a:gd name="T9" fmla="*/ 0 60000 65536"/>
                <a:gd name="T10" fmla="*/ 0 60000 65536"/>
                <a:gd name="T11" fmla="*/ 0 60000 65536"/>
                <a:gd name="T12" fmla="*/ 0 w 75"/>
                <a:gd name="T13" fmla="*/ 0 h 136"/>
                <a:gd name="T14" fmla="*/ 75 w 75"/>
                <a:gd name="T15" fmla="*/ 136 h 136"/>
              </a:gdLst>
              <a:ahLst/>
              <a:cxnLst>
                <a:cxn ang="T8">
                  <a:pos x="T0" y="T1"/>
                </a:cxn>
                <a:cxn ang="T9">
                  <a:pos x="T2" y="T3"/>
                </a:cxn>
                <a:cxn ang="T10">
                  <a:pos x="T4" y="T5"/>
                </a:cxn>
                <a:cxn ang="T11">
                  <a:pos x="T6" y="T7"/>
                </a:cxn>
              </a:cxnLst>
              <a:rect l="T12" t="T13" r="T14" b="T15"/>
              <a:pathLst>
                <a:path w="75" h="136">
                  <a:moveTo>
                    <a:pt x="0" y="64"/>
                  </a:moveTo>
                  <a:lnTo>
                    <a:pt x="75" y="0"/>
                  </a:lnTo>
                  <a:lnTo>
                    <a:pt x="75" y="136"/>
                  </a:lnTo>
                  <a:lnTo>
                    <a:pt x="0" y="6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596" name="Rectangle 89"/>
            <p:cNvSpPr>
              <a:spLocks noChangeArrowheads="1"/>
            </p:cNvSpPr>
            <p:nvPr/>
          </p:nvSpPr>
          <p:spPr bwMode="auto">
            <a:xfrm>
              <a:off x="5386" y="1838"/>
              <a:ext cx="20" cy="21"/>
            </a:xfrm>
            <a:prstGeom prst="rect">
              <a:avLst/>
            </a:prstGeom>
            <a:solidFill>
              <a:srgbClr val="3587A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97" name="Rectangle 90"/>
            <p:cNvSpPr>
              <a:spLocks noChangeArrowheads="1"/>
            </p:cNvSpPr>
            <p:nvPr/>
          </p:nvSpPr>
          <p:spPr bwMode="auto">
            <a:xfrm>
              <a:off x="5342" y="1838"/>
              <a:ext cx="19" cy="21"/>
            </a:xfrm>
            <a:prstGeom prst="rect">
              <a:avLst/>
            </a:prstGeom>
            <a:solidFill>
              <a:srgbClr val="3587A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98" name="Rectangle 91"/>
            <p:cNvSpPr>
              <a:spLocks noChangeArrowheads="1"/>
            </p:cNvSpPr>
            <p:nvPr/>
          </p:nvSpPr>
          <p:spPr bwMode="auto">
            <a:xfrm>
              <a:off x="5431" y="1838"/>
              <a:ext cx="20" cy="21"/>
            </a:xfrm>
            <a:prstGeom prst="rect">
              <a:avLst/>
            </a:prstGeom>
            <a:solidFill>
              <a:srgbClr val="3587A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lnSpc>
                  <a:spcPct val="90000"/>
                </a:lnSpc>
                <a:spcBef>
                  <a:spcPct val="20000"/>
                </a:spcBef>
                <a:buBlip>
                  <a:blip r:embed="rId3"/>
                </a:buBlip>
                <a:defRPr sz="3200">
                  <a:solidFill>
                    <a:schemeClr val="tx1"/>
                  </a:solidFill>
                  <a:latin typeface="Calibri" pitchFamily="34" charset="0"/>
                </a:defRPr>
              </a:lvl1pPr>
              <a:lvl2pPr marL="742950" indent="-285750" eaLnBrk="0" hangingPunct="0">
                <a:lnSpc>
                  <a:spcPct val="90000"/>
                </a:lnSpc>
                <a:spcBef>
                  <a:spcPct val="20000"/>
                </a:spcBef>
                <a:buBlip>
                  <a:blip r:embed="rId4"/>
                </a:buBlip>
                <a:defRPr sz="2800">
                  <a:solidFill>
                    <a:schemeClr val="tx1"/>
                  </a:solidFill>
                  <a:latin typeface="Calibri" pitchFamily="34" charset="0"/>
                </a:defRPr>
              </a:lvl2pPr>
              <a:lvl3pPr marL="1143000" indent="-228600" eaLnBrk="0" hangingPunct="0">
                <a:lnSpc>
                  <a:spcPct val="90000"/>
                </a:lnSpc>
                <a:spcBef>
                  <a:spcPct val="20000"/>
                </a:spcBef>
                <a:buBlip>
                  <a:blip r:embed="rId4"/>
                </a:buBlip>
                <a:defRPr sz="2400">
                  <a:solidFill>
                    <a:schemeClr val="tx1"/>
                  </a:solidFill>
                  <a:latin typeface="Calibri" pitchFamily="34" charset="0"/>
                </a:defRPr>
              </a:lvl3pPr>
              <a:lvl4pPr marL="1600200" indent="-228600" eaLnBrk="0" hangingPunct="0">
                <a:lnSpc>
                  <a:spcPct val="90000"/>
                </a:lnSpc>
                <a:spcBef>
                  <a:spcPct val="20000"/>
                </a:spcBef>
                <a:buBlip>
                  <a:blip r:embed="rId4"/>
                </a:buBlip>
                <a:defRPr sz="2400">
                  <a:solidFill>
                    <a:schemeClr val="tx1"/>
                  </a:solidFill>
                  <a:latin typeface="Calibri" pitchFamily="34" charset="0"/>
                </a:defRPr>
              </a:lvl4pPr>
              <a:lvl5pPr marL="2057400" indent="-228600" eaLnBrk="0" hangingPunct="0">
                <a:lnSpc>
                  <a:spcPct val="90000"/>
                </a:lnSpc>
                <a:spcBef>
                  <a:spcPct val="20000"/>
                </a:spcBef>
                <a:buBlip>
                  <a:blip r:embed="rId4"/>
                </a:buBlip>
                <a:defRPr sz="2400">
                  <a:solidFill>
                    <a:schemeClr val="tx1"/>
                  </a:solidFill>
                  <a:latin typeface="Calibri" pitchFamily="34" charset="0"/>
                </a:defRPr>
              </a:lvl5pPr>
              <a:lvl6pPr marL="25146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6pPr>
              <a:lvl7pPr marL="29718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7pPr>
              <a:lvl8pPr marL="34290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8pPr>
              <a:lvl9pPr marL="3886200" indent="-228600" eaLnBrk="0" fontAlgn="base" hangingPunct="0">
                <a:lnSpc>
                  <a:spcPct val="90000"/>
                </a:lnSpc>
                <a:spcBef>
                  <a:spcPct val="20000"/>
                </a:spcBef>
                <a:spcAft>
                  <a:spcPct val="0"/>
                </a:spcAft>
                <a:buBlip>
                  <a:blip r:embed="rId4"/>
                </a:buBlip>
                <a:defRPr sz="2400">
                  <a:solidFill>
                    <a:schemeClr val="tx1"/>
                  </a:solidFill>
                  <a:latin typeface="Calibri" pitchFamily="34" charset="0"/>
                </a:defRPr>
              </a:lvl9pPr>
            </a:lstStyle>
            <a:p>
              <a:pPr eaLnBrk="1" hangingPunct="1">
                <a:lnSpc>
                  <a:spcPct val="100000"/>
                </a:lnSpc>
                <a:spcBef>
                  <a:spcPct val="0"/>
                </a:spcBef>
                <a:buFontTx/>
                <a:buNone/>
              </a:pPr>
              <a:endParaRPr lang="en-US" altLang="en-US" sz="1800">
                <a:latin typeface="Arial" pitchFamily="34" charset="0"/>
              </a:endParaRPr>
            </a:p>
          </p:txBody>
        </p:sp>
        <p:sp>
          <p:nvSpPr>
            <p:cNvPr id="64599" name="Freeform 92"/>
            <p:cNvSpPr>
              <a:spLocks/>
            </p:cNvSpPr>
            <p:nvPr/>
          </p:nvSpPr>
          <p:spPr bwMode="auto">
            <a:xfrm>
              <a:off x="5422" y="1924"/>
              <a:ext cx="29" cy="29"/>
            </a:xfrm>
            <a:custGeom>
              <a:avLst/>
              <a:gdLst>
                <a:gd name="T0" fmla="*/ 1 w 57"/>
                <a:gd name="T1" fmla="*/ 1 h 57"/>
                <a:gd name="T2" fmla="*/ 1 w 57"/>
                <a:gd name="T3" fmla="*/ 0 h 57"/>
                <a:gd name="T4" fmla="*/ 0 w 57"/>
                <a:gd name="T5" fmla="*/ 1 h 57"/>
                <a:gd name="T6" fmla="*/ 1 w 57"/>
                <a:gd name="T7" fmla="*/ 1 h 57"/>
                <a:gd name="T8" fmla="*/ 1 w 57"/>
                <a:gd name="T9" fmla="*/ 1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57" y="32"/>
                  </a:moveTo>
                  <a:lnTo>
                    <a:pt x="29" y="0"/>
                  </a:lnTo>
                  <a:lnTo>
                    <a:pt x="0" y="26"/>
                  </a:lnTo>
                  <a:lnTo>
                    <a:pt x="27" y="57"/>
                  </a:lnTo>
                  <a:lnTo>
                    <a:pt x="57" y="32"/>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00" name="Freeform 93"/>
            <p:cNvSpPr>
              <a:spLocks/>
            </p:cNvSpPr>
            <p:nvPr/>
          </p:nvSpPr>
          <p:spPr bwMode="auto">
            <a:xfrm>
              <a:off x="5389" y="1954"/>
              <a:ext cx="28" cy="29"/>
            </a:xfrm>
            <a:custGeom>
              <a:avLst/>
              <a:gdLst>
                <a:gd name="T0" fmla="*/ 1 w 56"/>
                <a:gd name="T1" fmla="*/ 1 h 58"/>
                <a:gd name="T2" fmla="*/ 1 w 56"/>
                <a:gd name="T3" fmla="*/ 0 h 58"/>
                <a:gd name="T4" fmla="*/ 0 w 56"/>
                <a:gd name="T5" fmla="*/ 1 h 58"/>
                <a:gd name="T6" fmla="*/ 1 w 56"/>
                <a:gd name="T7" fmla="*/ 1 h 58"/>
                <a:gd name="T8" fmla="*/ 1 w 56"/>
                <a:gd name="T9" fmla="*/ 1 h 58"/>
                <a:gd name="T10" fmla="*/ 0 60000 65536"/>
                <a:gd name="T11" fmla="*/ 0 60000 65536"/>
                <a:gd name="T12" fmla="*/ 0 60000 65536"/>
                <a:gd name="T13" fmla="*/ 0 60000 65536"/>
                <a:gd name="T14" fmla="*/ 0 60000 65536"/>
                <a:gd name="T15" fmla="*/ 0 w 56"/>
                <a:gd name="T16" fmla="*/ 0 h 58"/>
                <a:gd name="T17" fmla="*/ 56 w 56"/>
                <a:gd name="T18" fmla="*/ 58 h 58"/>
              </a:gdLst>
              <a:ahLst/>
              <a:cxnLst>
                <a:cxn ang="T10">
                  <a:pos x="T0" y="T1"/>
                </a:cxn>
                <a:cxn ang="T11">
                  <a:pos x="T2" y="T3"/>
                </a:cxn>
                <a:cxn ang="T12">
                  <a:pos x="T4" y="T5"/>
                </a:cxn>
                <a:cxn ang="T13">
                  <a:pos x="T6" y="T7"/>
                </a:cxn>
                <a:cxn ang="T14">
                  <a:pos x="T8" y="T9"/>
                </a:cxn>
              </a:cxnLst>
              <a:rect l="T15" t="T16" r="T17" b="T18"/>
              <a:pathLst>
                <a:path w="56" h="58">
                  <a:moveTo>
                    <a:pt x="56" y="32"/>
                  </a:moveTo>
                  <a:lnTo>
                    <a:pt x="29" y="0"/>
                  </a:lnTo>
                  <a:lnTo>
                    <a:pt x="0" y="26"/>
                  </a:lnTo>
                  <a:lnTo>
                    <a:pt x="27" y="58"/>
                  </a:lnTo>
                  <a:lnTo>
                    <a:pt x="56" y="32"/>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01" name="Freeform 94"/>
            <p:cNvSpPr>
              <a:spLocks/>
            </p:cNvSpPr>
            <p:nvPr/>
          </p:nvSpPr>
          <p:spPr bwMode="auto">
            <a:xfrm>
              <a:off x="5457" y="1895"/>
              <a:ext cx="29" cy="29"/>
            </a:xfrm>
            <a:custGeom>
              <a:avLst/>
              <a:gdLst>
                <a:gd name="T0" fmla="*/ 1 w 57"/>
                <a:gd name="T1" fmla="*/ 1 h 58"/>
                <a:gd name="T2" fmla="*/ 1 w 57"/>
                <a:gd name="T3" fmla="*/ 0 h 58"/>
                <a:gd name="T4" fmla="*/ 0 w 57"/>
                <a:gd name="T5" fmla="*/ 1 h 58"/>
                <a:gd name="T6" fmla="*/ 1 w 57"/>
                <a:gd name="T7" fmla="*/ 1 h 58"/>
                <a:gd name="T8" fmla="*/ 1 w 57"/>
                <a:gd name="T9" fmla="*/ 1 h 58"/>
                <a:gd name="T10" fmla="*/ 0 60000 65536"/>
                <a:gd name="T11" fmla="*/ 0 60000 65536"/>
                <a:gd name="T12" fmla="*/ 0 60000 65536"/>
                <a:gd name="T13" fmla="*/ 0 60000 65536"/>
                <a:gd name="T14" fmla="*/ 0 60000 65536"/>
                <a:gd name="T15" fmla="*/ 0 w 57"/>
                <a:gd name="T16" fmla="*/ 0 h 58"/>
                <a:gd name="T17" fmla="*/ 57 w 57"/>
                <a:gd name="T18" fmla="*/ 58 h 58"/>
              </a:gdLst>
              <a:ahLst/>
              <a:cxnLst>
                <a:cxn ang="T10">
                  <a:pos x="T0" y="T1"/>
                </a:cxn>
                <a:cxn ang="T11">
                  <a:pos x="T2" y="T3"/>
                </a:cxn>
                <a:cxn ang="T12">
                  <a:pos x="T4" y="T5"/>
                </a:cxn>
                <a:cxn ang="T13">
                  <a:pos x="T6" y="T7"/>
                </a:cxn>
                <a:cxn ang="T14">
                  <a:pos x="T8" y="T9"/>
                </a:cxn>
              </a:cxnLst>
              <a:rect l="T15" t="T16" r="T17" b="T18"/>
              <a:pathLst>
                <a:path w="57" h="58">
                  <a:moveTo>
                    <a:pt x="57" y="31"/>
                  </a:moveTo>
                  <a:lnTo>
                    <a:pt x="30" y="0"/>
                  </a:lnTo>
                  <a:lnTo>
                    <a:pt x="0" y="25"/>
                  </a:lnTo>
                  <a:lnTo>
                    <a:pt x="27" y="58"/>
                  </a:lnTo>
                  <a:lnTo>
                    <a:pt x="57" y="31"/>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02" name="Freeform 95"/>
            <p:cNvSpPr>
              <a:spLocks/>
            </p:cNvSpPr>
            <p:nvPr/>
          </p:nvSpPr>
          <p:spPr bwMode="auto">
            <a:xfrm>
              <a:off x="5423" y="1748"/>
              <a:ext cx="29" cy="28"/>
            </a:xfrm>
            <a:custGeom>
              <a:avLst/>
              <a:gdLst>
                <a:gd name="T0" fmla="*/ 0 w 56"/>
                <a:gd name="T1" fmla="*/ 1 h 56"/>
                <a:gd name="T2" fmla="*/ 1 w 56"/>
                <a:gd name="T3" fmla="*/ 0 h 56"/>
                <a:gd name="T4" fmla="*/ 1 w 56"/>
                <a:gd name="T5" fmla="*/ 1 h 56"/>
                <a:gd name="T6" fmla="*/ 1 w 56"/>
                <a:gd name="T7" fmla="*/ 1 h 56"/>
                <a:gd name="T8" fmla="*/ 0 w 56"/>
                <a:gd name="T9" fmla="*/ 1 h 56"/>
                <a:gd name="T10" fmla="*/ 0 60000 65536"/>
                <a:gd name="T11" fmla="*/ 0 60000 65536"/>
                <a:gd name="T12" fmla="*/ 0 60000 65536"/>
                <a:gd name="T13" fmla="*/ 0 60000 65536"/>
                <a:gd name="T14" fmla="*/ 0 60000 65536"/>
                <a:gd name="T15" fmla="*/ 0 w 56"/>
                <a:gd name="T16" fmla="*/ 0 h 56"/>
                <a:gd name="T17" fmla="*/ 56 w 56"/>
                <a:gd name="T18" fmla="*/ 56 h 56"/>
              </a:gdLst>
              <a:ahLst/>
              <a:cxnLst>
                <a:cxn ang="T10">
                  <a:pos x="T0" y="T1"/>
                </a:cxn>
                <a:cxn ang="T11">
                  <a:pos x="T2" y="T3"/>
                </a:cxn>
                <a:cxn ang="T12">
                  <a:pos x="T4" y="T5"/>
                </a:cxn>
                <a:cxn ang="T13">
                  <a:pos x="T6" y="T7"/>
                </a:cxn>
                <a:cxn ang="T14">
                  <a:pos x="T8" y="T9"/>
                </a:cxn>
              </a:cxnLst>
              <a:rect l="T15" t="T16" r="T17" b="T18"/>
              <a:pathLst>
                <a:path w="56" h="56">
                  <a:moveTo>
                    <a:pt x="0" y="31"/>
                  </a:moveTo>
                  <a:lnTo>
                    <a:pt x="27" y="0"/>
                  </a:lnTo>
                  <a:lnTo>
                    <a:pt x="56" y="25"/>
                  </a:lnTo>
                  <a:lnTo>
                    <a:pt x="29" y="56"/>
                  </a:lnTo>
                  <a:lnTo>
                    <a:pt x="0" y="31"/>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03" name="Freeform 96"/>
            <p:cNvSpPr>
              <a:spLocks/>
            </p:cNvSpPr>
            <p:nvPr/>
          </p:nvSpPr>
          <p:spPr bwMode="auto">
            <a:xfrm>
              <a:off x="5457" y="1776"/>
              <a:ext cx="29" cy="29"/>
            </a:xfrm>
            <a:custGeom>
              <a:avLst/>
              <a:gdLst>
                <a:gd name="T0" fmla="*/ 0 w 57"/>
                <a:gd name="T1" fmla="*/ 1 h 57"/>
                <a:gd name="T2" fmla="*/ 1 w 57"/>
                <a:gd name="T3" fmla="*/ 0 h 57"/>
                <a:gd name="T4" fmla="*/ 1 w 57"/>
                <a:gd name="T5" fmla="*/ 1 h 57"/>
                <a:gd name="T6" fmla="*/ 1 w 57"/>
                <a:gd name="T7" fmla="*/ 1 h 57"/>
                <a:gd name="T8" fmla="*/ 0 w 57"/>
                <a:gd name="T9" fmla="*/ 1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0" y="32"/>
                  </a:moveTo>
                  <a:lnTo>
                    <a:pt x="27" y="0"/>
                  </a:lnTo>
                  <a:lnTo>
                    <a:pt x="57" y="25"/>
                  </a:lnTo>
                  <a:lnTo>
                    <a:pt x="30" y="57"/>
                  </a:lnTo>
                  <a:lnTo>
                    <a:pt x="0" y="32"/>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04" name="Freeform 97"/>
            <p:cNvSpPr>
              <a:spLocks/>
            </p:cNvSpPr>
            <p:nvPr/>
          </p:nvSpPr>
          <p:spPr bwMode="auto">
            <a:xfrm>
              <a:off x="5389" y="1718"/>
              <a:ext cx="28" cy="28"/>
            </a:xfrm>
            <a:custGeom>
              <a:avLst/>
              <a:gdLst>
                <a:gd name="T0" fmla="*/ 0 w 56"/>
                <a:gd name="T1" fmla="*/ 0 h 58"/>
                <a:gd name="T2" fmla="*/ 1 w 56"/>
                <a:gd name="T3" fmla="*/ 0 h 58"/>
                <a:gd name="T4" fmla="*/ 1 w 56"/>
                <a:gd name="T5" fmla="*/ 0 h 58"/>
                <a:gd name="T6" fmla="*/ 1 w 56"/>
                <a:gd name="T7" fmla="*/ 0 h 58"/>
                <a:gd name="T8" fmla="*/ 0 w 56"/>
                <a:gd name="T9" fmla="*/ 0 h 58"/>
                <a:gd name="T10" fmla="*/ 0 60000 65536"/>
                <a:gd name="T11" fmla="*/ 0 60000 65536"/>
                <a:gd name="T12" fmla="*/ 0 60000 65536"/>
                <a:gd name="T13" fmla="*/ 0 60000 65536"/>
                <a:gd name="T14" fmla="*/ 0 60000 65536"/>
                <a:gd name="T15" fmla="*/ 0 w 56"/>
                <a:gd name="T16" fmla="*/ 0 h 58"/>
                <a:gd name="T17" fmla="*/ 56 w 56"/>
                <a:gd name="T18" fmla="*/ 58 h 58"/>
              </a:gdLst>
              <a:ahLst/>
              <a:cxnLst>
                <a:cxn ang="T10">
                  <a:pos x="T0" y="T1"/>
                </a:cxn>
                <a:cxn ang="T11">
                  <a:pos x="T2" y="T3"/>
                </a:cxn>
                <a:cxn ang="T12">
                  <a:pos x="T4" y="T5"/>
                </a:cxn>
                <a:cxn ang="T13">
                  <a:pos x="T6" y="T7"/>
                </a:cxn>
                <a:cxn ang="T14">
                  <a:pos x="T8" y="T9"/>
                </a:cxn>
              </a:cxnLst>
              <a:rect l="T15" t="T16" r="T17" b="T18"/>
              <a:pathLst>
                <a:path w="56" h="58">
                  <a:moveTo>
                    <a:pt x="0" y="32"/>
                  </a:moveTo>
                  <a:lnTo>
                    <a:pt x="27" y="0"/>
                  </a:lnTo>
                  <a:lnTo>
                    <a:pt x="56" y="26"/>
                  </a:lnTo>
                  <a:lnTo>
                    <a:pt x="29" y="58"/>
                  </a:lnTo>
                  <a:lnTo>
                    <a:pt x="0" y="32"/>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05" name="Freeform 98"/>
            <p:cNvSpPr>
              <a:spLocks/>
            </p:cNvSpPr>
            <p:nvPr/>
          </p:nvSpPr>
          <p:spPr bwMode="auto">
            <a:xfrm>
              <a:off x="5544" y="2026"/>
              <a:ext cx="128" cy="81"/>
            </a:xfrm>
            <a:custGeom>
              <a:avLst/>
              <a:gdLst>
                <a:gd name="T0" fmla="*/ 1 w 255"/>
                <a:gd name="T1" fmla="*/ 0 h 162"/>
                <a:gd name="T2" fmla="*/ 1 w 255"/>
                <a:gd name="T3" fmla="*/ 0 h 162"/>
                <a:gd name="T4" fmla="*/ 1 w 255"/>
                <a:gd name="T5" fmla="*/ 1 h 162"/>
                <a:gd name="T6" fmla="*/ 1 w 255"/>
                <a:gd name="T7" fmla="*/ 1 h 162"/>
                <a:gd name="T8" fmla="*/ 1 w 255"/>
                <a:gd name="T9" fmla="*/ 1 h 162"/>
                <a:gd name="T10" fmla="*/ 1 w 255"/>
                <a:gd name="T11" fmla="*/ 1 h 162"/>
                <a:gd name="T12" fmla="*/ 1 w 255"/>
                <a:gd name="T13" fmla="*/ 1 h 162"/>
                <a:gd name="T14" fmla="*/ 1 w 255"/>
                <a:gd name="T15" fmla="*/ 1 h 162"/>
                <a:gd name="T16" fmla="*/ 1 w 255"/>
                <a:gd name="T17" fmla="*/ 1 h 162"/>
                <a:gd name="T18" fmla="*/ 1 w 255"/>
                <a:gd name="T19" fmla="*/ 1 h 162"/>
                <a:gd name="T20" fmla="*/ 0 w 255"/>
                <a:gd name="T21" fmla="*/ 1 h 162"/>
                <a:gd name="T22" fmla="*/ 0 w 255"/>
                <a:gd name="T23" fmla="*/ 1 h 162"/>
                <a:gd name="T24" fmla="*/ 1 w 255"/>
                <a:gd name="T25" fmla="*/ 1 h 162"/>
                <a:gd name="T26" fmla="*/ 1 w 255"/>
                <a:gd name="T27" fmla="*/ 1 h 162"/>
                <a:gd name="T28" fmla="*/ 1 w 255"/>
                <a:gd name="T29" fmla="*/ 1 h 162"/>
                <a:gd name="T30" fmla="*/ 1 w 255"/>
                <a:gd name="T31" fmla="*/ 1 h 162"/>
                <a:gd name="T32" fmla="*/ 1 w 255"/>
                <a:gd name="T33" fmla="*/ 1 h 162"/>
                <a:gd name="T34" fmla="*/ 1 w 255"/>
                <a:gd name="T35" fmla="*/ 1 h 162"/>
                <a:gd name="T36" fmla="*/ 1 w 255"/>
                <a:gd name="T37" fmla="*/ 1 h 162"/>
                <a:gd name="T38" fmla="*/ 1 w 255"/>
                <a:gd name="T39" fmla="*/ 1 h 162"/>
                <a:gd name="T40" fmla="*/ 1 w 255"/>
                <a:gd name="T41" fmla="*/ 1 h 162"/>
                <a:gd name="T42" fmla="*/ 1 w 255"/>
                <a:gd name="T43" fmla="*/ 1 h 162"/>
                <a:gd name="T44" fmla="*/ 1 w 255"/>
                <a:gd name="T45" fmla="*/ 1 h 162"/>
                <a:gd name="T46" fmla="*/ 1 w 255"/>
                <a:gd name="T47" fmla="*/ 1 h 162"/>
                <a:gd name="T48" fmla="*/ 1 w 255"/>
                <a:gd name="T49" fmla="*/ 1 h 162"/>
                <a:gd name="T50" fmla="*/ 1 w 255"/>
                <a:gd name="T51" fmla="*/ 1 h 162"/>
                <a:gd name="T52" fmla="*/ 1 w 255"/>
                <a:gd name="T53" fmla="*/ 1 h 162"/>
                <a:gd name="T54" fmla="*/ 1 w 255"/>
                <a:gd name="T55" fmla="*/ 1 h 162"/>
                <a:gd name="T56" fmla="*/ 1 w 255"/>
                <a:gd name="T57" fmla="*/ 1 h 162"/>
                <a:gd name="T58" fmla="*/ 1 w 255"/>
                <a:gd name="T59" fmla="*/ 1 h 162"/>
                <a:gd name="T60" fmla="*/ 1 w 255"/>
                <a:gd name="T61" fmla="*/ 1 h 162"/>
                <a:gd name="T62" fmla="*/ 1 w 255"/>
                <a:gd name="T63" fmla="*/ 1 h 162"/>
                <a:gd name="T64" fmla="*/ 1 w 255"/>
                <a:gd name="T65" fmla="*/ 1 h 162"/>
                <a:gd name="T66" fmla="*/ 1 w 255"/>
                <a:gd name="T67" fmla="*/ 1 h 162"/>
                <a:gd name="T68" fmla="*/ 1 w 255"/>
                <a:gd name="T69" fmla="*/ 1 h 162"/>
                <a:gd name="T70" fmla="*/ 1 w 255"/>
                <a:gd name="T71" fmla="*/ 1 h 162"/>
                <a:gd name="T72" fmla="*/ 1 w 255"/>
                <a:gd name="T73" fmla="*/ 1 h 162"/>
                <a:gd name="T74" fmla="*/ 1 w 255"/>
                <a:gd name="T75" fmla="*/ 1 h 162"/>
                <a:gd name="T76" fmla="*/ 1 w 255"/>
                <a:gd name="T77" fmla="*/ 1 h 162"/>
                <a:gd name="T78" fmla="*/ 1 w 255"/>
                <a:gd name="T79" fmla="*/ 1 h 162"/>
                <a:gd name="T80" fmla="*/ 1 w 255"/>
                <a:gd name="T81" fmla="*/ 1 h 162"/>
                <a:gd name="T82" fmla="*/ 1 w 255"/>
                <a:gd name="T83" fmla="*/ 0 h 162"/>
                <a:gd name="T84" fmla="*/ 1 w 255"/>
                <a:gd name="T85" fmla="*/ 0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5"/>
                <a:gd name="T130" fmla="*/ 0 h 162"/>
                <a:gd name="T131" fmla="*/ 255 w 255"/>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5" h="162">
                  <a:moveTo>
                    <a:pt x="194" y="0"/>
                  </a:moveTo>
                  <a:lnTo>
                    <a:pt x="108" y="0"/>
                  </a:lnTo>
                  <a:lnTo>
                    <a:pt x="92" y="1"/>
                  </a:lnTo>
                  <a:lnTo>
                    <a:pt x="76" y="5"/>
                  </a:lnTo>
                  <a:lnTo>
                    <a:pt x="59" y="12"/>
                  </a:lnTo>
                  <a:lnTo>
                    <a:pt x="46" y="23"/>
                  </a:lnTo>
                  <a:lnTo>
                    <a:pt x="32" y="34"/>
                  </a:lnTo>
                  <a:lnTo>
                    <a:pt x="20" y="47"/>
                  </a:lnTo>
                  <a:lnTo>
                    <a:pt x="11" y="61"/>
                  </a:lnTo>
                  <a:lnTo>
                    <a:pt x="4" y="77"/>
                  </a:lnTo>
                  <a:lnTo>
                    <a:pt x="0" y="94"/>
                  </a:lnTo>
                  <a:lnTo>
                    <a:pt x="0" y="110"/>
                  </a:lnTo>
                  <a:lnTo>
                    <a:pt x="3" y="125"/>
                  </a:lnTo>
                  <a:lnTo>
                    <a:pt x="10" y="138"/>
                  </a:lnTo>
                  <a:lnTo>
                    <a:pt x="15" y="144"/>
                  </a:lnTo>
                  <a:lnTo>
                    <a:pt x="19" y="148"/>
                  </a:lnTo>
                  <a:lnTo>
                    <a:pt x="25" y="152"/>
                  </a:lnTo>
                  <a:lnTo>
                    <a:pt x="31" y="155"/>
                  </a:lnTo>
                  <a:lnTo>
                    <a:pt x="38" y="159"/>
                  </a:lnTo>
                  <a:lnTo>
                    <a:pt x="44" y="161"/>
                  </a:lnTo>
                  <a:lnTo>
                    <a:pt x="53" y="162"/>
                  </a:lnTo>
                  <a:lnTo>
                    <a:pt x="61" y="162"/>
                  </a:lnTo>
                  <a:lnTo>
                    <a:pt x="147" y="162"/>
                  </a:lnTo>
                  <a:lnTo>
                    <a:pt x="163" y="161"/>
                  </a:lnTo>
                  <a:lnTo>
                    <a:pt x="179" y="156"/>
                  </a:lnTo>
                  <a:lnTo>
                    <a:pt x="195" y="149"/>
                  </a:lnTo>
                  <a:lnTo>
                    <a:pt x="210" y="139"/>
                  </a:lnTo>
                  <a:lnTo>
                    <a:pt x="224" y="127"/>
                  </a:lnTo>
                  <a:lnTo>
                    <a:pt x="236" y="115"/>
                  </a:lnTo>
                  <a:lnTo>
                    <a:pt x="245" y="101"/>
                  </a:lnTo>
                  <a:lnTo>
                    <a:pt x="252" y="85"/>
                  </a:lnTo>
                  <a:lnTo>
                    <a:pt x="255" y="68"/>
                  </a:lnTo>
                  <a:lnTo>
                    <a:pt x="255" y="51"/>
                  </a:lnTo>
                  <a:lnTo>
                    <a:pt x="252" y="36"/>
                  </a:lnTo>
                  <a:lnTo>
                    <a:pt x="245" y="24"/>
                  </a:lnTo>
                  <a:lnTo>
                    <a:pt x="240" y="18"/>
                  </a:lnTo>
                  <a:lnTo>
                    <a:pt x="236" y="13"/>
                  </a:lnTo>
                  <a:lnTo>
                    <a:pt x="230" y="9"/>
                  </a:lnTo>
                  <a:lnTo>
                    <a:pt x="224" y="5"/>
                  </a:lnTo>
                  <a:lnTo>
                    <a:pt x="217" y="3"/>
                  </a:lnTo>
                  <a:lnTo>
                    <a:pt x="210" y="1"/>
                  </a:lnTo>
                  <a:lnTo>
                    <a:pt x="202" y="0"/>
                  </a:lnTo>
                  <a:lnTo>
                    <a:pt x="19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06" name="Freeform 99"/>
            <p:cNvSpPr>
              <a:spLocks/>
            </p:cNvSpPr>
            <p:nvPr/>
          </p:nvSpPr>
          <p:spPr bwMode="auto">
            <a:xfrm>
              <a:off x="5556" y="2038"/>
              <a:ext cx="104" cy="57"/>
            </a:xfrm>
            <a:custGeom>
              <a:avLst/>
              <a:gdLst>
                <a:gd name="T0" fmla="*/ 1 w 208"/>
                <a:gd name="T1" fmla="*/ 1 h 114"/>
                <a:gd name="T2" fmla="*/ 1 w 208"/>
                <a:gd name="T3" fmla="*/ 1 h 114"/>
                <a:gd name="T4" fmla="*/ 1 w 208"/>
                <a:gd name="T5" fmla="*/ 1 h 114"/>
                <a:gd name="T6" fmla="*/ 1 w 208"/>
                <a:gd name="T7" fmla="*/ 1 h 114"/>
                <a:gd name="T8" fmla="*/ 1 w 208"/>
                <a:gd name="T9" fmla="*/ 1 h 114"/>
                <a:gd name="T10" fmla="*/ 1 w 208"/>
                <a:gd name="T11" fmla="*/ 1 h 114"/>
                <a:gd name="T12" fmla="*/ 1 w 208"/>
                <a:gd name="T13" fmla="*/ 1 h 114"/>
                <a:gd name="T14" fmla="*/ 1 w 208"/>
                <a:gd name="T15" fmla="*/ 1 h 114"/>
                <a:gd name="T16" fmla="*/ 1 w 208"/>
                <a:gd name="T17" fmla="*/ 1 h 114"/>
                <a:gd name="T18" fmla="*/ 1 w 208"/>
                <a:gd name="T19" fmla="*/ 1 h 114"/>
                <a:gd name="T20" fmla="*/ 1 w 208"/>
                <a:gd name="T21" fmla="*/ 1 h 114"/>
                <a:gd name="T22" fmla="*/ 1 w 208"/>
                <a:gd name="T23" fmla="*/ 1 h 114"/>
                <a:gd name="T24" fmla="*/ 1 w 208"/>
                <a:gd name="T25" fmla="*/ 1 h 114"/>
                <a:gd name="T26" fmla="*/ 1 w 208"/>
                <a:gd name="T27" fmla="*/ 1 h 114"/>
                <a:gd name="T28" fmla="*/ 1 w 208"/>
                <a:gd name="T29" fmla="*/ 1 h 114"/>
                <a:gd name="T30" fmla="*/ 0 w 208"/>
                <a:gd name="T31" fmla="*/ 1 h 114"/>
                <a:gd name="T32" fmla="*/ 0 w 208"/>
                <a:gd name="T33" fmla="*/ 1 h 114"/>
                <a:gd name="T34" fmla="*/ 1 w 208"/>
                <a:gd name="T35" fmla="*/ 1 h 114"/>
                <a:gd name="T36" fmla="*/ 1 w 208"/>
                <a:gd name="T37" fmla="*/ 1 h 114"/>
                <a:gd name="T38" fmla="*/ 1 w 208"/>
                <a:gd name="T39" fmla="*/ 1 h 114"/>
                <a:gd name="T40" fmla="*/ 1 w 208"/>
                <a:gd name="T41" fmla="*/ 1 h 114"/>
                <a:gd name="T42" fmla="*/ 1 w 208"/>
                <a:gd name="T43" fmla="*/ 1 h 114"/>
                <a:gd name="T44" fmla="*/ 1 w 208"/>
                <a:gd name="T45" fmla="*/ 1 h 114"/>
                <a:gd name="T46" fmla="*/ 1 w 208"/>
                <a:gd name="T47" fmla="*/ 1 h 114"/>
                <a:gd name="T48" fmla="*/ 1 w 208"/>
                <a:gd name="T49" fmla="*/ 1 h 114"/>
                <a:gd name="T50" fmla="*/ 1 w 208"/>
                <a:gd name="T51" fmla="*/ 0 h 114"/>
                <a:gd name="T52" fmla="*/ 1 w 208"/>
                <a:gd name="T53" fmla="*/ 0 h 114"/>
                <a:gd name="T54" fmla="*/ 1 w 208"/>
                <a:gd name="T55" fmla="*/ 1 h 114"/>
                <a:gd name="T56" fmla="*/ 1 w 208"/>
                <a:gd name="T57" fmla="*/ 1 h 114"/>
                <a:gd name="T58" fmla="*/ 1 w 208"/>
                <a:gd name="T59" fmla="*/ 1 h 114"/>
                <a:gd name="T60" fmla="*/ 1 w 208"/>
                <a:gd name="T61" fmla="*/ 1 h 114"/>
                <a:gd name="T62" fmla="*/ 1 w 208"/>
                <a:gd name="T63" fmla="*/ 1 h 114"/>
                <a:gd name="T64" fmla="*/ 1 w 208"/>
                <a:gd name="T65" fmla="*/ 1 h 114"/>
                <a:gd name="T66" fmla="*/ 1 w 208"/>
                <a:gd name="T67" fmla="*/ 1 h 114"/>
                <a:gd name="T68" fmla="*/ 1 w 208"/>
                <a:gd name="T69" fmla="*/ 1 h 1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8"/>
                <a:gd name="T106" fmla="*/ 0 h 114"/>
                <a:gd name="T107" fmla="*/ 208 w 208"/>
                <a:gd name="T108" fmla="*/ 114 h 1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8" h="114">
                  <a:moveTo>
                    <a:pt x="205" y="53"/>
                  </a:moveTo>
                  <a:lnTo>
                    <a:pt x="199" y="65"/>
                  </a:lnTo>
                  <a:lnTo>
                    <a:pt x="192" y="77"/>
                  </a:lnTo>
                  <a:lnTo>
                    <a:pt x="183" y="87"/>
                  </a:lnTo>
                  <a:lnTo>
                    <a:pt x="173" y="95"/>
                  </a:lnTo>
                  <a:lnTo>
                    <a:pt x="161" y="103"/>
                  </a:lnTo>
                  <a:lnTo>
                    <a:pt x="148" y="109"/>
                  </a:lnTo>
                  <a:lnTo>
                    <a:pt x="136" y="113"/>
                  </a:lnTo>
                  <a:lnTo>
                    <a:pt x="123" y="114"/>
                  </a:lnTo>
                  <a:lnTo>
                    <a:pt x="37" y="114"/>
                  </a:lnTo>
                  <a:lnTo>
                    <a:pt x="26" y="113"/>
                  </a:lnTo>
                  <a:lnTo>
                    <a:pt x="18" y="110"/>
                  </a:lnTo>
                  <a:lnTo>
                    <a:pt x="11" y="106"/>
                  </a:lnTo>
                  <a:lnTo>
                    <a:pt x="6" y="100"/>
                  </a:lnTo>
                  <a:lnTo>
                    <a:pt x="1" y="92"/>
                  </a:lnTo>
                  <a:lnTo>
                    <a:pt x="0" y="82"/>
                  </a:lnTo>
                  <a:lnTo>
                    <a:pt x="0" y="72"/>
                  </a:lnTo>
                  <a:lnTo>
                    <a:pt x="2" y="61"/>
                  </a:lnTo>
                  <a:lnTo>
                    <a:pt x="8" y="48"/>
                  </a:lnTo>
                  <a:lnTo>
                    <a:pt x="15" y="37"/>
                  </a:lnTo>
                  <a:lnTo>
                    <a:pt x="24" y="26"/>
                  </a:lnTo>
                  <a:lnTo>
                    <a:pt x="35" y="18"/>
                  </a:lnTo>
                  <a:lnTo>
                    <a:pt x="47" y="10"/>
                  </a:lnTo>
                  <a:lnTo>
                    <a:pt x="60" y="4"/>
                  </a:lnTo>
                  <a:lnTo>
                    <a:pt x="71" y="1"/>
                  </a:lnTo>
                  <a:lnTo>
                    <a:pt x="84" y="0"/>
                  </a:lnTo>
                  <a:lnTo>
                    <a:pt x="170" y="0"/>
                  </a:lnTo>
                  <a:lnTo>
                    <a:pt x="181" y="1"/>
                  </a:lnTo>
                  <a:lnTo>
                    <a:pt x="189" y="3"/>
                  </a:lnTo>
                  <a:lnTo>
                    <a:pt x="197" y="8"/>
                  </a:lnTo>
                  <a:lnTo>
                    <a:pt x="202" y="14"/>
                  </a:lnTo>
                  <a:lnTo>
                    <a:pt x="207" y="22"/>
                  </a:lnTo>
                  <a:lnTo>
                    <a:pt x="208" y="31"/>
                  </a:lnTo>
                  <a:lnTo>
                    <a:pt x="208" y="41"/>
                  </a:lnTo>
                  <a:lnTo>
                    <a:pt x="205" y="53"/>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07" name="Freeform 100"/>
            <p:cNvSpPr>
              <a:spLocks/>
            </p:cNvSpPr>
            <p:nvPr/>
          </p:nvSpPr>
          <p:spPr bwMode="auto">
            <a:xfrm>
              <a:off x="5563" y="1691"/>
              <a:ext cx="133" cy="82"/>
            </a:xfrm>
            <a:custGeom>
              <a:avLst/>
              <a:gdLst>
                <a:gd name="T0" fmla="*/ 0 w 267"/>
                <a:gd name="T1" fmla="*/ 0 h 165"/>
                <a:gd name="T2" fmla="*/ 0 w 267"/>
                <a:gd name="T3" fmla="*/ 0 h 165"/>
                <a:gd name="T4" fmla="*/ 0 w 267"/>
                <a:gd name="T5" fmla="*/ 0 h 165"/>
                <a:gd name="T6" fmla="*/ 0 w 267"/>
                <a:gd name="T7" fmla="*/ 0 h 165"/>
                <a:gd name="T8" fmla="*/ 0 w 267"/>
                <a:gd name="T9" fmla="*/ 0 h 165"/>
                <a:gd name="T10" fmla="*/ 0 w 267"/>
                <a:gd name="T11" fmla="*/ 0 h 165"/>
                <a:gd name="T12" fmla="*/ 0 w 267"/>
                <a:gd name="T13" fmla="*/ 0 h 165"/>
                <a:gd name="T14" fmla="*/ 0 w 267"/>
                <a:gd name="T15" fmla="*/ 0 h 165"/>
                <a:gd name="T16" fmla="*/ 0 w 267"/>
                <a:gd name="T17" fmla="*/ 0 h 165"/>
                <a:gd name="T18" fmla="*/ 0 w 267"/>
                <a:gd name="T19" fmla="*/ 0 h 165"/>
                <a:gd name="T20" fmla="*/ 0 w 267"/>
                <a:gd name="T21" fmla="*/ 0 h 165"/>
                <a:gd name="T22" fmla="*/ 0 w 267"/>
                <a:gd name="T23" fmla="*/ 0 h 165"/>
                <a:gd name="T24" fmla="*/ 0 w 267"/>
                <a:gd name="T25" fmla="*/ 0 h 165"/>
                <a:gd name="T26" fmla="*/ 0 w 267"/>
                <a:gd name="T27" fmla="*/ 0 h 165"/>
                <a:gd name="T28" fmla="*/ 0 w 267"/>
                <a:gd name="T29" fmla="*/ 0 h 165"/>
                <a:gd name="T30" fmla="*/ 0 w 267"/>
                <a:gd name="T31" fmla="*/ 0 h 165"/>
                <a:gd name="T32" fmla="*/ 0 w 267"/>
                <a:gd name="T33" fmla="*/ 0 h 165"/>
                <a:gd name="T34" fmla="*/ 0 w 267"/>
                <a:gd name="T35" fmla="*/ 0 h 165"/>
                <a:gd name="T36" fmla="*/ 0 w 267"/>
                <a:gd name="T37" fmla="*/ 0 h 165"/>
                <a:gd name="T38" fmla="*/ 0 w 267"/>
                <a:gd name="T39" fmla="*/ 0 h 165"/>
                <a:gd name="T40" fmla="*/ 0 w 267"/>
                <a:gd name="T41" fmla="*/ 0 h 165"/>
                <a:gd name="T42" fmla="*/ 0 w 267"/>
                <a:gd name="T43" fmla="*/ 0 h 165"/>
                <a:gd name="T44" fmla="*/ 0 w 267"/>
                <a:gd name="T45" fmla="*/ 0 h 165"/>
                <a:gd name="T46" fmla="*/ 0 w 267"/>
                <a:gd name="T47" fmla="*/ 0 h 165"/>
                <a:gd name="T48" fmla="*/ 0 w 267"/>
                <a:gd name="T49" fmla="*/ 0 h 165"/>
                <a:gd name="T50" fmla="*/ 0 w 267"/>
                <a:gd name="T51" fmla="*/ 0 h 165"/>
                <a:gd name="T52" fmla="*/ 0 w 267"/>
                <a:gd name="T53" fmla="*/ 0 h 165"/>
                <a:gd name="T54" fmla="*/ 0 w 267"/>
                <a:gd name="T55" fmla="*/ 0 h 165"/>
                <a:gd name="T56" fmla="*/ 0 w 267"/>
                <a:gd name="T57" fmla="*/ 0 h 165"/>
                <a:gd name="T58" fmla="*/ 0 w 267"/>
                <a:gd name="T59" fmla="*/ 0 h 165"/>
                <a:gd name="T60" fmla="*/ 0 w 267"/>
                <a:gd name="T61" fmla="*/ 0 h 165"/>
                <a:gd name="T62" fmla="*/ 0 w 267"/>
                <a:gd name="T63" fmla="*/ 0 h 165"/>
                <a:gd name="T64" fmla="*/ 0 w 267"/>
                <a:gd name="T65" fmla="*/ 0 h 165"/>
                <a:gd name="T66" fmla="*/ 0 w 267"/>
                <a:gd name="T67" fmla="*/ 0 h 165"/>
                <a:gd name="T68" fmla="*/ 0 w 267"/>
                <a:gd name="T69" fmla="*/ 0 h 165"/>
                <a:gd name="T70" fmla="*/ 0 w 267"/>
                <a:gd name="T71" fmla="*/ 0 h 165"/>
                <a:gd name="T72" fmla="*/ 0 w 267"/>
                <a:gd name="T73" fmla="*/ 0 h 165"/>
                <a:gd name="T74" fmla="*/ 0 w 267"/>
                <a:gd name="T75" fmla="*/ 0 h 165"/>
                <a:gd name="T76" fmla="*/ 0 w 267"/>
                <a:gd name="T77" fmla="*/ 0 h 165"/>
                <a:gd name="T78" fmla="*/ 0 w 267"/>
                <a:gd name="T79" fmla="*/ 0 h 165"/>
                <a:gd name="T80" fmla="*/ 0 w 267"/>
                <a:gd name="T81" fmla="*/ 0 h 165"/>
                <a:gd name="T82" fmla="*/ 0 w 267"/>
                <a:gd name="T83" fmla="*/ 0 h 165"/>
                <a:gd name="T84" fmla="*/ 0 w 267"/>
                <a:gd name="T85" fmla="*/ 0 h 165"/>
                <a:gd name="T86" fmla="*/ 0 w 267"/>
                <a:gd name="T87" fmla="*/ 0 h 165"/>
                <a:gd name="T88" fmla="*/ 0 w 267"/>
                <a:gd name="T89" fmla="*/ 0 h 165"/>
                <a:gd name="T90" fmla="*/ 0 w 267"/>
                <a:gd name="T91" fmla="*/ 0 h 165"/>
                <a:gd name="T92" fmla="*/ 0 w 267"/>
                <a:gd name="T93" fmla="*/ 0 h 1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7"/>
                <a:gd name="T142" fmla="*/ 0 h 165"/>
                <a:gd name="T143" fmla="*/ 267 w 267"/>
                <a:gd name="T144" fmla="*/ 165 h 1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7" h="165">
                  <a:moveTo>
                    <a:pt x="243" y="24"/>
                  </a:moveTo>
                  <a:lnTo>
                    <a:pt x="237" y="19"/>
                  </a:lnTo>
                  <a:lnTo>
                    <a:pt x="230" y="14"/>
                  </a:lnTo>
                  <a:lnTo>
                    <a:pt x="223" y="9"/>
                  </a:lnTo>
                  <a:lnTo>
                    <a:pt x="215" y="6"/>
                  </a:lnTo>
                  <a:lnTo>
                    <a:pt x="208" y="4"/>
                  </a:lnTo>
                  <a:lnTo>
                    <a:pt x="200" y="1"/>
                  </a:lnTo>
                  <a:lnTo>
                    <a:pt x="192" y="0"/>
                  </a:lnTo>
                  <a:lnTo>
                    <a:pt x="184" y="0"/>
                  </a:lnTo>
                  <a:lnTo>
                    <a:pt x="83" y="0"/>
                  </a:lnTo>
                  <a:lnTo>
                    <a:pt x="65" y="1"/>
                  </a:lnTo>
                  <a:lnTo>
                    <a:pt x="50" y="7"/>
                  </a:lnTo>
                  <a:lnTo>
                    <a:pt x="36" y="14"/>
                  </a:lnTo>
                  <a:lnTo>
                    <a:pt x="24" y="24"/>
                  </a:lnTo>
                  <a:lnTo>
                    <a:pt x="13" y="36"/>
                  </a:lnTo>
                  <a:lnTo>
                    <a:pt x="6" y="50"/>
                  </a:lnTo>
                  <a:lnTo>
                    <a:pt x="1" y="66"/>
                  </a:lnTo>
                  <a:lnTo>
                    <a:pt x="0" y="82"/>
                  </a:lnTo>
                  <a:lnTo>
                    <a:pt x="1" y="98"/>
                  </a:lnTo>
                  <a:lnTo>
                    <a:pt x="6" y="113"/>
                  </a:lnTo>
                  <a:lnTo>
                    <a:pt x="13" y="128"/>
                  </a:lnTo>
                  <a:lnTo>
                    <a:pt x="24" y="141"/>
                  </a:lnTo>
                  <a:lnTo>
                    <a:pt x="30" y="146"/>
                  </a:lnTo>
                  <a:lnTo>
                    <a:pt x="36" y="151"/>
                  </a:lnTo>
                  <a:lnTo>
                    <a:pt x="43" y="155"/>
                  </a:lnTo>
                  <a:lnTo>
                    <a:pt x="51" y="158"/>
                  </a:lnTo>
                  <a:lnTo>
                    <a:pt x="58" y="161"/>
                  </a:lnTo>
                  <a:lnTo>
                    <a:pt x="66" y="164"/>
                  </a:lnTo>
                  <a:lnTo>
                    <a:pt x="74" y="165"/>
                  </a:lnTo>
                  <a:lnTo>
                    <a:pt x="83" y="165"/>
                  </a:lnTo>
                  <a:lnTo>
                    <a:pt x="184" y="165"/>
                  </a:lnTo>
                  <a:lnTo>
                    <a:pt x="192" y="165"/>
                  </a:lnTo>
                  <a:lnTo>
                    <a:pt x="200" y="164"/>
                  </a:lnTo>
                  <a:lnTo>
                    <a:pt x="208" y="161"/>
                  </a:lnTo>
                  <a:lnTo>
                    <a:pt x="215" y="158"/>
                  </a:lnTo>
                  <a:lnTo>
                    <a:pt x="223" y="155"/>
                  </a:lnTo>
                  <a:lnTo>
                    <a:pt x="230" y="151"/>
                  </a:lnTo>
                  <a:lnTo>
                    <a:pt x="237" y="146"/>
                  </a:lnTo>
                  <a:lnTo>
                    <a:pt x="243" y="141"/>
                  </a:lnTo>
                  <a:lnTo>
                    <a:pt x="253" y="128"/>
                  </a:lnTo>
                  <a:lnTo>
                    <a:pt x="260" y="113"/>
                  </a:lnTo>
                  <a:lnTo>
                    <a:pt x="266" y="98"/>
                  </a:lnTo>
                  <a:lnTo>
                    <a:pt x="267" y="82"/>
                  </a:lnTo>
                  <a:lnTo>
                    <a:pt x="266" y="66"/>
                  </a:lnTo>
                  <a:lnTo>
                    <a:pt x="260" y="51"/>
                  </a:lnTo>
                  <a:lnTo>
                    <a:pt x="253" y="37"/>
                  </a:lnTo>
                  <a:lnTo>
                    <a:pt x="243"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08" name="Freeform 101"/>
            <p:cNvSpPr>
              <a:spLocks/>
            </p:cNvSpPr>
            <p:nvPr/>
          </p:nvSpPr>
          <p:spPr bwMode="auto">
            <a:xfrm>
              <a:off x="5575" y="1703"/>
              <a:ext cx="109" cy="58"/>
            </a:xfrm>
            <a:custGeom>
              <a:avLst/>
              <a:gdLst>
                <a:gd name="T0" fmla="*/ 0 w 219"/>
                <a:gd name="T1" fmla="*/ 0 h 118"/>
                <a:gd name="T2" fmla="*/ 0 w 219"/>
                <a:gd name="T3" fmla="*/ 0 h 118"/>
                <a:gd name="T4" fmla="*/ 0 w 219"/>
                <a:gd name="T5" fmla="*/ 0 h 118"/>
                <a:gd name="T6" fmla="*/ 0 w 219"/>
                <a:gd name="T7" fmla="*/ 0 h 118"/>
                <a:gd name="T8" fmla="*/ 0 w 219"/>
                <a:gd name="T9" fmla="*/ 0 h 118"/>
                <a:gd name="T10" fmla="*/ 0 w 219"/>
                <a:gd name="T11" fmla="*/ 0 h 118"/>
                <a:gd name="T12" fmla="*/ 0 w 219"/>
                <a:gd name="T13" fmla="*/ 0 h 118"/>
                <a:gd name="T14" fmla="*/ 0 w 219"/>
                <a:gd name="T15" fmla="*/ 0 h 118"/>
                <a:gd name="T16" fmla="*/ 0 w 219"/>
                <a:gd name="T17" fmla="*/ 0 h 118"/>
                <a:gd name="T18" fmla="*/ 0 w 219"/>
                <a:gd name="T19" fmla="*/ 0 h 118"/>
                <a:gd name="T20" fmla="*/ 0 w 219"/>
                <a:gd name="T21" fmla="*/ 0 h 118"/>
                <a:gd name="T22" fmla="*/ 0 w 219"/>
                <a:gd name="T23" fmla="*/ 0 h 118"/>
                <a:gd name="T24" fmla="*/ 0 w 219"/>
                <a:gd name="T25" fmla="*/ 0 h 118"/>
                <a:gd name="T26" fmla="*/ 0 w 219"/>
                <a:gd name="T27" fmla="*/ 0 h 118"/>
                <a:gd name="T28" fmla="*/ 0 w 219"/>
                <a:gd name="T29" fmla="*/ 0 h 118"/>
                <a:gd name="T30" fmla="*/ 0 w 219"/>
                <a:gd name="T31" fmla="*/ 0 h 118"/>
                <a:gd name="T32" fmla="*/ 0 w 219"/>
                <a:gd name="T33" fmla="*/ 0 h 118"/>
                <a:gd name="T34" fmla="*/ 0 w 219"/>
                <a:gd name="T35" fmla="*/ 0 h 118"/>
                <a:gd name="T36" fmla="*/ 0 w 219"/>
                <a:gd name="T37" fmla="*/ 0 h 118"/>
                <a:gd name="T38" fmla="*/ 0 w 219"/>
                <a:gd name="T39" fmla="*/ 0 h 118"/>
                <a:gd name="T40" fmla="*/ 0 w 219"/>
                <a:gd name="T41" fmla="*/ 0 h 118"/>
                <a:gd name="T42" fmla="*/ 0 w 219"/>
                <a:gd name="T43" fmla="*/ 0 h 118"/>
                <a:gd name="T44" fmla="*/ 0 w 219"/>
                <a:gd name="T45" fmla="*/ 0 h 118"/>
                <a:gd name="T46" fmla="*/ 0 w 219"/>
                <a:gd name="T47" fmla="*/ 0 h 118"/>
                <a:gd name="T48" fmla="*/ 0 w 219"/>
                <a:gd name="T49" fmla="*/ 0 h 118"/>
                <a:gd name="T50" fmla="*/ 0 w 219"/>
                <a:gd name="T51" fmla="*/ 0 h 118"/>
                <a:gd name="T52" fmla="*/ 0 w 219"/>
                <a:gd name="T53" fmla="*/ 0 h 118"/>
                <a:gd name="T54" fmla="*/ 0 w 219"/>
                <a:gd name="T55" fmla="*/ 0 h 118"/>
                <a:gd name="T56" fmla="*/ 0 w 219"/>
                <a:gd name="T57" fmla="*/ 0 h 118"/>
                <a:gd name="T58" fmla="*/ 0 w 219"/>
                <a:gd name="T59" fmla="*/ 0 h 118"/>
                <a:gd name="T60" fmla="*/ 0 w 219"/>
                <a:gd name="T61" fmla="*/ 0 h 118"/>
                <a:gd name="T62" fmla="*/ 0 w 219"/>
                <a:gd name="T63" fmla="*/ 0 h 118"/>
                <a:gd name="T64" fmla="*/ 0 w 219"/>
                <a:gd name="T65" fmla="*/ 0 h 118"/>
                <a:gd name="T66" fmla="*/ 0 w 219"/>
                <a:gd name="T67" fmla="*/ 0 h 118"/>
                <a:gd name="T68" fmla="*/ 0 w 219"/>
                <a:gd name="T69" fmla="*/ 0 h 118"/>
                <a:gd name="T70" fmla="*/ 0 w 219"/>
                <a:gd name="T71" fmla="*/ 0 h 118"/>
                <a:gd name="T72" fmla="*/ 0 w 219"/>
                <a:gd name="T73" fmla="*/ 0 h 118"/>
                <a:gd name="T74" fmla="*/ 0 w 219"/>
                <a:gd name="T75" fmla="*/ 0 h 118"/>
                <a:gd name="T76" fmla="*/ 0 w 219"/>
                <a:gd name="T77" fmla="*/ 0 h 118"/>
                <a:gd name="T78" fmla="*/ 0 w 219"/>
                <a:gd name="T79" fmla="*/ 0 h 118"/>
                <a:gd name="T80" fmla="*/ 0 w 219"/>
                <a:gd name="T81" fmla="*/ 0 h 118"/>
                <a:gd name="T82" fmla="*/ 0 w 219"/>
                <a:gd name="T83" fmla="*/ 0 h 118"/>
                <a:gd name="T84" fmla="*/ 0 w 219"/>
                <a:gd name="T85" fmla="*/ 0 h 118"/>
                <a:gd name="T86" fmla="*/ 0 w 219"/>
                <a:gd name="T87" fmla="*/ 0 h 118"/>
                <a:gd name="T88" fmla="*/ 0 w 219"/>
                <a:gd name="T89" fmla="*/ 0 h 118"/>
                <a:gd name="T90" fmla="*/ 0 w 219"/>
                <a:gd name="T91" fmla="*/ 0 h 118"/>
                <a:gd name="T92" fmla="*/ 0 w 219"/>
                <a:gd name="T93" fmla="*/ 0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
                <a:gd name="T142" fmla="*/ 0 h 118"/>
                <a:gd name="T143" fmla="*/ 219 w 219"/>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 h="118">
                  <a:moveTo>
                    <a:pt x="160" y="118"/>
                  </a:moveTo>
                  <a:lnTo>
                    <a:pt x="59" y="118"/>
                  </a:lnTo>
                  <a:lnTo>
                    <a:pt x="53" y="118"/>
                  </a:lnTo>
                  <a:lnTo>
                    <a:pt x="47" y="117"/>
                  </a:lnTo>
                  <a:lnTo>
                    <a:pt x="41" y="115"/>
                  </a:lnTo>
                  <a:lnTo>
                    <a:pt x="35" y="113"/>
                  </a:lnTo>
                  <a:lnTo>
                    <a:pt x="31" y="111"/>
                  </a:lnTo>
                  <a:lnTo>
                    <a:pt x="25" y="108"/>
                  </a:lnTo>
                  <a:lnTo>
                    <a:pt x="22" y="105"/>
                  </a:lnTo>
                  <a:lnTo>
                    <a:pt x="17" y="100"/>
                  </a:lnTo>
                  <a:lnTo>
                    <a:pt x="9" y="91"/>
                  </a:lnTo>
                  <a:lnTo>
                    <a:pt x="4" y="81"/>
                  </a:lnTo>
                  <a:lnTo>
                    <a:pt x="1" y="70"/>
                  </a:lnTo>
                  <a:lnTo>
                    <a:pt x="0" y="59"/>
                  </a:lnTo>
                  <a:lnTo>
                    <a:pt x="1" y="47"/>
                  </a:lnTo>
                  <a:lnTo>
                    <a:pt x="4" y="37"/>
                  </a:lnTo>
                  <a:lnTo>
                    <a:pt x="9" y="27"/>
                  </a:lnTo>
                  <a:lnTo>
                    <a:pt x="17" y="17"/>
                  </a:lnTo>
                  <a:lnTo>
                    <a:pt x="22" y="14"/>
                  </a:lnTo>
                  <a:lnTo>
                    <a:pt x="25" y="11"/>
                  </a:lnTo>
                  <a:lnTo>
                    <a:pt x="31" y="7"/>
                  </a:lnTo>
                  <a:lnTo>
                    <a:pt x="35" y="5"/>
                  </a:lnTo>
                  <a:lnTo>
                    <a:pt x="41" y="3"/>
                  </a:lnTo>
                  <a:lnTo>
                    <a:pt x="47" y="1"/>
                  </a:lnTo>
                  <a:lnTo>
                    <a:pt x="53" y="0"/>
                  </a:lnTo>
                  <a:lnTo>
                    <a:pt x="59" y="0"/>
                  </a:lnTo>
                  <a:lnTo>
                    <a:pt x="160" y="0"/>
                  </a:lnTo>
                  <a:lnTo>
                    <a:pt x="166" y="0"/>
                  </a:lnTo>
                  <a:lnTo>
                    <a:pt x="171" y="1"/>
                  </a:lnTo>
                  <a:lnTo>
                    <a:pt x="177" y="3"/>
                  </a:lnTo>
                  <a:lnTo>
                    <a:pt x="183" y="5"/>
                  </a:lnTo>
                  <a:lnTo>
                    <a:pt x="188" y="7"/>
                  </a:lnTo>
                  <a:lnTo>
                    <a:pt x="193" y="11"/>
                  </a:lnTo>
                  <a:lnTo>
                    <a:pt x="197" y="14"/>
                  </a:lnTo>
                  <a:lnTo>
                    <a:pt x="201" y="17"/>
                  </a:lnTo>
                  <a:lnTo>
                    <a:pt x="209" y="27"/>
                  </a:lnTo>
                  <a:lnTo>
                    <a:pt x="214" y="37"/>
                  </a:lnTo>
                  <a:lnTo>
                    <a:pt x="217" y="47"/>
                  </a:lnTo>
                  <a:lnTo>
                    <a:pt x="219" y="59"/>
                  </a:lnTo>
                  <a:lnTo>
                    <a:pt x="217" y="70"/>
                  </a:lnTo>
                  <a:lnTo>
                    <a:pt x="214" y="82"/>
                  </a:lnTo>
                  <a:lnTo>
                    <a:pt x="208" y="91"/>
                  </a:lnTo>
                  <a:lnTo>
                    <a:pt x="201" y="100"/>
                  </a:lnTo>
                  <a:lnTo>
                    <a:pt x="192" y="107"/>
                  </a:lnTo>
                  <a:lnTo>
                    <a:pt x="183" y="113"/>
                  </a:lnTo>
                  <a:lnTo>
                    <a:pt x="171" y="117"/>
                  </a:lnTo>
                  <a:lnTo>
                    <a:pt x="160" y="118"/>
                  </a:lnTo>
                  <a:close/>
                </a:path>
              </a:pathLst>
            </a:custGeom>
            <a:solidFill>
              <a:srgbClr val="358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09" name="Freeform 102"/>
            <p:cNvSpPr>
              <a:spLocks/>
            </p:cNvSpPr>
            <p:nvPr/>
          </p:nvSpPr>
          <p:spPr bwMode="auto">
            <a:xfrm>
              <a:off x="5584" y="1836"/>
              <a:ext cx="21" cy="20"/>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w 43"/>
                <a:gd name="T11" fmla="*/ 0 h 42"/>
                <a:gd name="T12" fmla="*/ 0 w 43"/>
                <a:gd name="T13" fmla="*/ 0 h 42"/>
                <a:gd name="T14" fmla="*/ 0 w 43"/>
                <a:gd name="T15" fmla="*/ 0 h 42"/>
                <a:gd name="T16" fmla="*/ 0 w 43"/>
                <a:gd name="T17" fmla="*/ 0 h 42"/>
                <a:gd name="T18" fmla="*/ 0 w 43"/>
                <a:gd name="T19" fmla="*/ 0 h 42"/>
                <a:gd name="T20" fmla="*/ 0 w 43"/>
                <a:gd name="T21" fmla="*/ 0 h 42"/>
                <a:gd name="T22" fmla="*/ 0 w 43"/>
                <a:gd name="T23" fmla="*/ 0 h 42"/>
                <a:gd name="T24" fmla="*/ 0 w 43"/>
                <a:gd name="T25" fmla="*/ 0 h 42"/>
                <a:gd name="T26" fmla="*/ 0 w 43"/>
                <a:gd name="T27" fmla="*/ 0 h 42"/>
                <a:gd name="T28" fmla="*/ 0 w 43"/>
                <a:gd name="T29" fmla="*/ 0 h 42"/>
                <a:gd name="T30" fmla="*/ 0 w 43"/>
                <a:gd name="T31" fmla="*/ 0 h 42"/>
                <a:gd name="T32" fmla="*/ 0 w 43"/>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2"/>
                <a:gd name="T53" fmla="*/ 43 w 4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2">
                  <a:moveTo>
                    <a:pt x="21" y="42"/>
                  </a:moveTo>
                  <a:lnTo>
                    <a:pt x="29" y="41"/>
                  </a:lnTo>
                  <a:lnTo>
                    <a:pt x="36" y="36"/>
                  </a:lnTo>
                  <a:lnTo>
                    <a:pt x="40" y="29"/>
                  </a:lnTo>
                  <a:lnTo>
                    <a:pt x="43" y="21"/>
                  </a:lnTo>
                  <a:lnTo>
                    <a:pt x="40" y="13"/>
                  </a:lnTo>
                  <a:lnTo>
                    <a:pt x="36" y="6"/>
                  </a:lnTo>
                  <a:lnTo>
                    <a:pt x="29" y="1"/>
                  </a:lnTo>
                  <a:lnTo>
                    <a:pt x="21" y="0"/>
                  </a:lnTo>
                  <a:lnTo>
                    <a:pt x="13" y="1"/>
                  </a:lnTo>
                  <a:lnTo>
                    <a:pt x="6" y="6"/>
                  </a:lnTo>
                  <a:lnTo>
                    <a:pt x="1" y="13"/>
                  </a:lnTo>
                  <a:lnTo>
                    <a:pt x="0" y="21"/>
                  </a:lnTo>
                  <a:lnTo>
                    <a:pt x="1" y="29"/>
                  </a:lnTo>
                  <a:lnTo>
                    <a:pt x="6" y="36"/>
                  </a:lnTo>
                  <a:lnTo>
                    <a:pt x="13" y="41"/>
                  </a:lnTo>
                  <a:lnTo>
                    <a:pt x="21"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10" name="Freeform 103"/>
            <p:cNvSpPr>
              <a:spLocks/>
            </p:cNvSpPr>
            <p:nvPr/>
          </p:nvSpPr>
          <p:spPr bwMode="auto">
            <a:xfrm>
              <a:off x="5622" y="1836"/>
              <a:ext cx="21" cy="20"/>
            </a:xfrm>
            <a:custGeom>
              <a:avLst/>
              <a:gdLst>
                <a:gd name="T0" fmla="*/ 1 w 42"/>
                <a:gd name="T1" fmla="*/ 0 h 42"/>
                <a:gd name="T2" fmla="*/ 1 w 42"/>
                <a:gd name="T3" fmla="*/ 0 h 42"/>
                <a:gd name="T4" fmla="*/ 1 w 42"/>
                <a:gd name="T5" fmla="*/ 0 h 42"/>
                <a:gd name="T6" fmla="*/ 1 w 42"/>
                <a:gd name="T7" fmla="*/ 0 h 42"/>
                <a:gd name="T8" fmla="*/ 1 w 42"/>
                <a:gd name="T9" fmla="*/ 0 h 42"/>
                <a:gd name="T10" fmla="*/ 1 w 42"/>
                <a:gd name="T11" fmla="*/ 0 h 42"/>
                <a:gd name="T12" fmla="*/ 1 w 42"/>
                <a:gd name="T13" fmla="*/ 0 h 42"/>
                <a:gd name="T14" fmla="*/ 1 w 42"/>
                <a:gd name="T15" fmla="*/ 0 h 42"/>
                <a:gd name="T16" fmla="*/ 1 w 42"/>
                <a:gd name="T17" fmla="*/ 0 h 42"/>
                <a:gd name="T18" fmla="*/ 1 w 42"/>
                <a:gd name="T19" fmla="*/ 0 h 42"/>
                <a:gd name="T20" fmla="*/ 1 w 42"/>
                <a:gd name="T21" fmla="*/ 0 h 42"/>
                <a:gd name="T22" fmla="*/ 1 w 42"/>
                <a:gd name="T23" fmla="*/ 0 h 42"/>
                <a:gd name="T24" fmla="*/ 0 w 42"/>
                <a:gd name="T25" fmla="*/ 0 h 42"/>
                <a:gd name="T26" fmla="*/ 1 w 42"/>
                <a:gd name="T27" fmla="*/ 0 h 42"/>
                <a:gd name="T28" fmla="*/ 1 w 42"/>
                <a:gd name="T29" fmla="*/ 0 h 42"/>
                <a:gd name="T30" fmla="*/ 1 w 42"/>
                <a:gd name="T31" fmla="*/ 0 h 42"/>
                <a:gd name="T32" fmla="*/ 1 w 4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21" y="42"/>
                  </a:moveTo>
                  <a:lnTo>
                    <a:pt x="29" y="41"/>
                  </a:lnTo>
                  <a:lnTo>
                    <a:pt x="36" y="36"/>
                  </a:lnTo>
                  <a:lnTo>
                    <a:pt x="41" y="29"/>
                  </a:lnTo>
                  <a:lnTo>
                    <a:pt x="42" y="21"/>
                  </a:lnTo>
                  <a:lnTo>
                    <a:pt x="41" y="13"/>
                  </a:lnTo>
                  <a:lnTo>
                    <a:pt x="36" y="6"/>
                  </a:lnTo>
                  <a:lnTo>
                    <a:pt x="29" y="1"/>
                  </a:lnTo>
                  <a:lnTo>
                    <a:pt x="21" y="0"/>
                  </a:lnTo>
                  <a:lnTo>
                    <a:pt x="13" y="1"/>
                  </a:lnTo>
                  <a:lnTo>
                    <a:pt x="6" y="6"/>
                  </a:lnTo>
                  <a:lnTo>
                    <a:pt x="1" y="13"/>
                  </a:lnTo>
                  <a:lnTo>
                    <a:pt x="0" y="21"/>
                  </a:lnTo>
                  <a:lnTo>
                    <a:pt x="1" y="29"/>
                  </a:lnTo>
                  <a:lnTo>
                    <a:pt x="6" y="36"/>
                  </a:lnTo>
                  <a:lnTo>
                    <a:pt x="13" y="41"/>
                  </a:lnTo>
                  <a:lnTo>
                    <a:pt x="21"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11" name="Freeform 104"/>
            <p:cNvSpPr>
              <a:spLocks/>
            </p:cNvSpPr>
            <p:nvPr/>
          </p:nvSpPr>
          <p:spPr bwMode="auto">
            <a:xfrm>
              <a:off x="5660" y="1836"/>
              <a:ext cx="21" cy="20"/>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w 43"/>
                <a:gd name="T11" fmla="*/ 0 h 42"/>
                <a:gd name="T12" fmla="*/ 0 w 43"/>
                <a:gd name="T13" fmla="*/ 0 h 42"/>
                <a:gd name="T14" fmla="*/ 0 w 43"/>
                <a:gd name="T15" fmla="*/ 0 h 42"/>
                <a:gd name="T16" fmla="*/ 0 w 43"/>
                <a:gd name="T17" fmla="*/ 0 h 42"/>
                <a:gd name="T18" fmla="*/ 0 w 43"/>
                <a:gd name="T19" fmla="*/ 0 h 42"/>
                <a:gd name="T20" fmla="*/ 0 w 43"/>
                <a:gd name="T21" fmla="*/ 0 h 42"/>
                <a:gd name="T22" fmla="*/ 0 w 43"/>
                <a:gd name="T23" fmla="*/ 0 h 42"/>
                <a:gd name="T24" fmla="*/ 0 w 43"/>
                <a:gd name="T25" fmla="*/ 0 h 42"/>
                <a:gd name="T26" fmla="*/ 0 w 43"/>
                <a:gd name="T27" fmla="*/ 0 h 42"/>
                <a:gd name="T28" fmla="*/ 0 w 43"/>
                <a:gd name="T29" fmla="*/ 0 h 42"/>
                <a:gd name="T30" fmla="*/ 0 w 43"/>
                <a:gd name="T31" fmla="*/ 0 h 42"/>
                <a:gd name="T32" fmla="*/ 0 w 43"/>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2"/>
                <a:gd name="T53" fmla="*/ 43 w 4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2">
                  <a:moveTo>
                    <a:pt x="22" y="42"/>
                  </a:moveTo>
                  <a:lnTo>
                    <a:pt x="30" y="41"/>
                  </a:lnTo>
                  <a:lnTo>
                    <a:pt x="37" y="36"/>
                  </a:lnTo>
                  <a:lnTo>
                    <a:pt x="42" y="29"/>
                  </a:lnTo>
                  <a:lnTo>
                    <a:pt x="43" y="21"/>
                  </a:lnTo>
                  <a:lnTo>
                    <a:pt x="42" y="13"/>
                  </a:lnTo>
                  <a:lnTo>
                    <a:pt x="37" y="6"/>
                  </a:lnTo>
                  <a:lnTo>
                    <a:pt x="30" y="1"/>
                  </a:lnTo>
                  <a:lnTo>
                    <a:pt x="22" y="0"/>
                  </a:lnTo>
                  <a:lnTo>
                    <a:pt x="14" y="1"/>
                  </a:lnTo>
                  <a:lnTo>
                    <a:pt x="7" y="6"/>
                  </a:lnTo>
                  <a:lnTo>
                    <a:pt x="3" y="13"/>
                  </a:lnTo>
                  <a:lnTo>
                    <a:pt x="0" y="21"/>
                  </a:lnTo>
                  <a:lnTo>
                    <a:pt x="3" y="29"/>
                  </a:lnTo>
                  <a:lnTo>
                    <a:pt x="7" y="36"/>
                  </a:lnTo>
                  <a:lnTo>
                    <a:pt x="14" y="41"/>
                  </a:lnTo>
                  <a:lnTo>
                    <a:pt x="22"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12" name="Freeform 105"/>
            <p:cNvSpPr>
              <a:spLocks/>
            </p:cNvSpPr>
            <p:nvPr/>
          </p:nvSpPr>
          <p:spPr bwMode="auto">
            <a:xfrm>
              <a:off x="5584" y="1874"/>
              <a:ext cx="21" cy="21"/>
            </a:xfrm>
            <a:custGeom>
              <a:avLst/>
              <a:gdLst>
                <a:gd name="T0" fmla="*/ 0 w 43"/>
                <a:gd name="T1" fmla="*/ 0 h 43"/>
                <a:gd name="T2" fmla="*/ 0 w 43"/>
                <a:gd name="T3" fmla="*/ 0 h 43"/>
                <a:gd name="T4" fmla="*/ 0 w 43"/>
                <a:gd name="T5" fmla="*/ 0 h 43"/>
                <a:gd name="T6" fmla="*/ 0 w 43"/>
                <a:gd name="T7" fmla="*/ 0 h 43"/>
                <a:gd name="T8" fmla="*/ 0 w 43"/>
                <a:gd name="T9" fmla="*/ 0 h 43"/>
                <a:gd name="T10" fmla="*/ 0 w 43"/>
                <a:gd name="T11" fmla="*/ 0 h 43"/>
                <a:gd name="T12" fmla="*/ 0 w 43"/>
                <a:gd name="T13" fmla="*/ 0 h 43"/>
                <a:gd name="T14" fmla="*/ 0 w 43"/>
                <a:gd name="T15" fmla="*/ 0 h 43"/>
                <a:gd name="T16" fmla="*/ 0 w 43"/>
                <a:gd name="T17" fmla="*/ 0 h 43"/>
                <a:gd name="T18" fmla="*/ 0 w 43"/>
                <a:gd name="T19" fmla="*/ 0 h 43"/>
                <a:gd name="T20" fmla="*/ 0 w 43"/>
                <a:gd name="T21" fmla="*/ 0 h 43"/>
                <a:gd name="T22" fmla="*/ 0 w 43"/>
                <a:gd name="T23" fmla="*/ 0 h 43"/>
                <a:gd name="T24" fmla="*/ 0 w 43"/>
                <a:gd name="T25" fmla="*/ 0 h 43"/>
                <a:gd name="T26" fmla="*/ 0 w 43"/>
                <a:gd name="T27" fmla="*/ 0 h 43"/>
                <a:gd name="T28" fmla="*/ 0 w 43"/>
                <a:gd name="T29" fmla="*/ 0 h 43"/>
                <a:gd name="T30" fmla="*/ 0 w 43"/>
                <a:gd name="T31" fmla="*/ 0 h 43"/>
                <a:gd name="T32" fmla="*/ 0 w 43"/>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21" y="43"/>
                  </a:moveTo>
                  <a:lnTo>
                    <a:pt x="29" y="42"/>
                  </a:lnTo>
                  <a:lnTo>
                    <a:pt x="36" y="37"/>
                  </a:lnTo>
                  <a:lnTo>
                    <a:pt x="40" y="30"/>
                  </a:lnTo>
                  <a:lnTo>
                    <a:pt x="43" y="21"/>
                  </a:lnTo>
                  <a:lnTo>
                    <a:pt x="40" y="13"/>
                  </a:lnTo>
                  <a:lnTo>
                    <a:pt x="36" y="6"/>
                  </a:lnTo>
                  <a:lnTo>
                    <a:pt x="29" y="1"/>
                  </a:lnTo>
                  <a:lnTo>
                    <a:pt x="21" y="0"/>
                  </a:lnTo>
                  <a:lnTo>
                    <a:pt x="13" y="1"/>
                  </a:lnTo>
                  <a:lnTo>
                    <a:pt x="6" y="6"/>
                  </a:lnTo>
                  <a:lnTo>
                    <a:pt x="1" y="13"/>
                  </a:lnTo>
                  <a:lnTo>
                    <a:pt x="0" y="21"/>
                  </a:lnTo>
                  <a:lnTo>
                    <a:pt x="1" y="30"/>
                  </a:lnTo>
                  <a:lnTo>
                    <a:pt x="6" y="37"/>
                  </a:lnTo>
                  <a:lnTo>
                    <a:pt x="13" y="42"/>
                  </a:lnTo>
                  <a:lnTo>
                    <a:pt x="21" y="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13" name="Freeform 106"/>
            <p:cNvSpPr>
              <a:spLocks/>
            </p:cNvSpPr>
            <p:nvPr/>
          </p:nvSpPr>
          <p:spPr bwMode="auto">
            <a:xfrm>
              <a:off x="5622" y="1874"/>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1 w 42"/>
                <a:gd name="T13" fmla="*/ 0 h 43"/>
                <a:gd name="T14" fmla="*/ 1 w 42"/>
                <a:gd name="T15" fmla="*/ 0 h 43"/>
                <a:gd name="T16" fmla="*/ 1 w 42"/>
                <a:gd name="T17" fmla="*/ 0 h 43"/>
                <a:gd name="T18" fmla="*/ 1 w 42"/>
                <a:gd name="T19" fmla="*/ 0 h 43"/>
                <a:gd name="T20" fmla="*/ 1 w 42"/>
                <a:gd name="T21" fmla="*/ 0 h 43"/>
                <a:gd name="T22" fmla="*/ 1 w 42"/>
                <a:gd name="T23" fmla="*/ 0 h 43"/>
                <a:gd name="T24" fmla="*/ 0 w 42"/>
                <a:gd name="T25" fmla="*/ 0 h 43"/>
                <a:gd name="T26" fmla="*/ 1 w 42"/>
                <a:gd name="T27" fmla="*/ 0 h 43"/>
                <a:gd name="T28" fmla="*/ 1 w 42"/>
                <a:gd name="T29" fmla="*/ 0 h 43"/>
                <a:gd name="T30" fmla="*/ 1 w 42"/>
                <a:gd name="T31" fmla="*/ 0 h 43"/>
                <a:gd name="T32" fmla="*/ 1 w 4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21" y="43"/>
                  </a:moveTo>
                  <a:lnTo>
                    <a:pt x="29" y="42"/>
                  </a:lnTo>
                  <a:lnTo>
                    <a:pt x="36" y="37"/>
                  </a:lnTo>
                  <a:lnTo>
                    <a:pt x="41" y="30"/>
                  </a:lnTo>
                  <a:lnTo>
                    <a:pt x="42" y="21"/>
                  </a:lnTo>
                  <a:lnTo>
                    <a:pt x="41" y="13"/>
                  </a:lnTo>
                  <a:lnTo>
                    <a:pt x="36" y="6"/>
                  </a:lnTo>
                  <a:lnTo>
                    <a:pt x="29" y="1"/>
                  </a:lnTo>
                  <a:lnTo>
                    <a:pt x="21" y="0"/>
                  </a:lnTo>
                  <a:lnTo>
                    <a:pt x="13" y="1"/>
                  </a:lnTo>
                  <a:lnTo>
                    <a:pt x="6" y="6"/>
                  </a:lnTo>
                  <a:lnTo>
                    <a:pt x="1" y="13"/>
                  </a:lnTo>
                  <a:lnTo>
                    <a:pt x="0" y="21"/>
                  </a:lnTo>
                  <a:lnTo>
                    <a:pt x="1" y="30"/>
                  </a:lnTo>
                  <a:lnTo>
                    <a:pt x="6" y="37"/>
                  </a:lnTo>
                  <a:lnTo>
                    <a:pt x="13" y="42"/>
                  </a:lnTo>
                  <a:lnTo>
                    <a:pt x="21" y="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14" name="Freeform 107"/>
            <p:cNvSpPr>
              <a:spLocks/>
            </p:cNvSpPr>
            <p:nvPr/>
          </p:nvSpPr>
          <p:spPr bwMode="auto">
            <a:xfrm>
              <a:off x="5660" y="1874"/>
              <a:ext cx="21" cy="21"/>
            </a:xfrm>
            <a:custGeom>
              <a:avLst/>
              <a:gdLst>
                <a:gd name="T0" fmla="*/ 0 w 43"/>
                <a:gd name="T1" fmla="*/ 0 h 43"/>
                <a:gd name="T2" fmla="*/ 0 w 43"/>
                <a:gd name="T3" fmla="*/ 0 h 43"/>
                <a:gd name="T4" fmla="*/ 0 w 43"/>
                <a:gd name="T5" fmla="*/ 0 h 43"/>
                <a:gd name="T6" fmla="*/ 0 w 43"/>
                <a:gd name="T7" fmla="*/ 0 h 43"/>
                <a:gd name="T8" fmla="*/ 0 w 43"/>
                <a:gd name="T9" fmla="*/ 0 h 43"/>
                <a:gd name="T10" fmla="*/ 0 w 43"/>
                <a:gd name="T11" fmla="*/ 0 h 43"/>
                <a:gd name="T12" fmla="*/ 0 w 43"/>
                <a:gd name="T13" fmla="*/ 0 h 43"/>
                <a:gd name="T14" fmla="*/ 0 w 43"/>
                <a:gd name="T15" fmla="*/ 0 h 43"/>
                <a:gd name="T16" fmla="*/ 0 w 43"/>
                <a:gd name="T17" fmla="*/ 0 h 43"/>
                <a:gd name="T18" fmla="*/ 0 w 43"/>
                <a:gd name="T19" fmla="*/ 0 h 43"/>
                <a:gd name="T20" fmla="*/ 0 w 43"/>
                <a:gd name="T21" fmla="*/ 0 h 43"/>
                <a:gd name="T22" fmla="*/ 0 w 43"/>
                <a:gd name="T23" fmla="*/ 0 h 43"/>
                <a:gd name="T24" fmla="*/ 0 w 43"/>
                <a:gd name="T25" fmla="*/ 0 h 43"/>
                <a:gd name="T26" fmla="*/ 0 w 43"/>
                <a:gd name="T27" fmla="*/ 0 h 43"/>
                <a:gd name="T28" fmla="*/ 0 w 43"/>
                <a:gd name="T29" fmla="*/ 0 h 43"/>
                <a:gd name="T30" fmla="*/ 0 w 43"/>
                <a:gd name="T31" fmla="*/ 0 h 43"/>
                <a:gd name="T32" fmla="*/ 0 w 43"/>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22" y="43"/>
                  </a:moveTo>
                  <a:lnTo>
                    <a:pt x="30" y="42"/>
                  </a:lnTo>
                  <a:lnTo>
                    <a:pt x="37" y="37"/>
                  </a:lnTo>
                  <a:lnTo>
                    <a:pt x="42" y="30"/>
                  </a:lnTo>
                  <a:lnTo>
                    <a:pt x="43" y="21"/>
                  </a:lnTo>
                  <a:lnTo>
                    <a:pt x="42" y="13"/>
                  </a:lnTo>
                  <a:lnTo>
                    <a:pt x="37" y="6"/>
                  </a:lnTo>
                  <a:lnTo>
                    <a:pt x="30" y="1"/>
                  </a:lnTo>
                  <a:lnTo>
                    <a:pt x="22" y="0"/>
                  </a:lnTo>
                  <a:lnTo>
                    <a:pt x="14" y="1"/>
                  </a:lnTo>
                  <a:lnTo>
                    <a:pt x="7" y="6"/>
                  </a:lnTo>
                  <a:lnTo>
                    <a:pt x="3" y="13"/>
                  </a:lnTo>
                  <a:lnTo>
                    <a:pt x="0" y="21"/>
                  </a:lnTo>
                  <a:lnTo>
                    <a:pt x="3" y="30"/>
                  </a:lnTo>
                  <a:lnTo>
                    <a:pt x="7" y="37"/>
                  </a:lnTo>
                  <a:lnTo>
                    <a:pt x="14" y="42"/>
                  </a:lnTo>
                  <a:lnTo>
                    <a:pt x="22" y="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15" name="Freeform 108"/>
            <p:cNvSpPr>
              <a:spLocks/>
            </p:cNvSpPr>
            <p:nvPr/>
          </p:nvSpPr>
          <p:spPr bwMode="auto">
            <a:xfrm>
              <a:off x="5584" y="1911"/>
              <a:ext cx="21" cy="20"/>
            </a:xfrm>
            <a:custGeom>
              <a:avLst/>
              <a:gdLst>
                <a:gd name="T0" fmla="*/ 0 w 43"/>
                <a:gd name="T1" fmla="*/ 0 h 41"/>
                <a:gd name="T2" fmla="*/ 0 w 43"/>
                <a:gd name="T3" fmla="*/ 0 h 41"/>
                <a:gd name="T4" fmla="*/ 0 w 43"/>
                <a:gd name="T5" fmla="*/ 0 h 41"/>
                <a:gd name="T6" fmla="*/ 0 w 43"/>
                <a:gd name="T7" fmla="*/ 0 h 41"/>
                <a:gd name="T8" fmla="*/ 0 w 43"/>
                <a:gd name="T9" fmla="*/ 0 h 41"/>
                <a:gd name="T10" fmla="*/ 0 w 43"/>
                <a:gd name="T11" fmla="*/ 0 h 41"/>
                <a:gd name="T12" fmla="*/ 0 w 43"/>
                <a:gd name="T13" fmla="*/ 0 h 41"/>
                <a:gd name="T14" fmla="*/ 0 w 43"/>
                <a:gd name="T15" fmla="*/ 0 h 41"/>
                <a:gd name="T16" fmla="*/ 0 w 43"/>
                <a:gd name="T17" fmla="*/ 0 h 41"/>
                <a:gd name="T18" fmla="*/ 0 w 43"/>
                <a:gd name="T19" fmla="*/ 0 h 41"/>
                <a:gd name="T20" fmla="*/ 0 w 43"/>
                <a:gd name="T21" fmla="*/ 0 h 41"/>
                <a:gd name="T22" fmla="*/ 0 w 43"/>
                <a:gd name="T23" fmla="*/ 0 h 41"/>
                <a:gd name="T24" fmla="*/ 0 w 43"/>
                <a:gd name="T25" fmla="*/ 0 h 41"/>
                <a:gd name="T26" fmla="*/ 0 w 43"/>
                <a:gd name="T27" fmla="*/ 0 h 41"/>
                <a:gd name="T28" fmla="*/ 0 w 43"/>
                <a:gd name="T29" fmla="*/ 0 h 41"/>
                <a:gd name="T30" fmla="*/ 0 w 43"/>
                <a:gd name="T31" fmla="*/ 0 h 41"/>
                <a:gd name="T32" fmla="*/ 0 w 43"/>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
                <a:gd name="T53" fmla="*/ 43 w 4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
                  <a:moveTo>
                    <a:pt x="21" y="41"/>
                  </a:moveTo>
                  <a:lnTo>
                    <a:pt x="29" y="40"/>
                  </a:lnTo>
                  <a:lnTo>
                    <a:pt x="36" y="36"/>
                  </a:lnTo>
                  <a:lnTo>
                    <a:pt x="40" y="29"/>
                  </a:lnTo>
                  <a:lnTo>
                    <a:pt x="43" y="21"/>
                  </a:lnTo>
                  <a:lnTo>
                    <a:pt x="40" y="13"/>
                  </a:lnTo>
                  <a:lnTo>
                    <a:pt x="36" y="6"/>
                  </a:lnTo>
                  <a:lnTo>
                    <a:pt x="29" y="1"/>
                  </a:lnTo>
                  <a:lnTo>
                    <a:pt x="21" y="0"/>
                  </a:lnTo>
                  <a:lnTo>
                    <a:pt x="13" y="1"/>
                  </a:lnTo>
                  <a:lnTo>
                    <a:pt x="6" y="6"/>
                  </a:lnTo>
                  <a:lnTo>
                    <a:pt x="1" y="13"/>
                  </a:lnTo>
                  <a:lnTo>
                    <a:pt x="0" y="21"/>
                  </a:lnTo>
                  <a:lnTo>
                    <a:pt x="1" y="29"/>
                  </a:lnTo>
                  <a:lnTo>
                    <a:pt x="6" y="36"/>
                  </a:lnTo>
                  <a:lnTo>
                    <a:pt x="13" y="40"/>
                  </a:lnTo>
                  <a:lnTo>
                    <a:pt x="21" y="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16" name="Freeform 109"/>
            <p:cNvSpPr>
              <a:spLocks/>
            </p:cNvSpPr>
            <p:nvPr/>
          </p:nvSpPr>
          <p:spPr bwMode="auto">
            <a:xfrm>
              <a:off x="5622" y="1911"/>
              <a:ext cx="21" cy="20"/>
            </a:xfrm>
            <a:custGeom>
              <a:avLst/>
              <a:gdLst>
                <a:gd name="T0" fmla="*/ 1 w 42"/>
                <a:gd name="T1" fmla="*/ 0 h 41"/>
                <a:gd name="T2" fmla="*/ 1 w 42"/>
                <a:gd name="T3" fmla="*/ 0 h 41"/>
                <a:gd name="T4" fmla="*/ 1 w 42"/>
                <a:gd name="T5" fmla="*/ 0 h 41"/>
                <a:gd name="T6" fmla="*/ 1 w 42"/>
                <a:gd name="T7" fmla="*/ 0 h 41"/>
                <a:gd name="T8" fmla="*/ 1 w 42"/>
                <a:gd name="T9" fmla="*/ 0 h 41"/>
                <a:gd name="T10" fmla="*/ 1 w 42"/>
                <a:gd name="T11" fmla="*/ 0 h 41"/>
                <a:gd name="T12" fmla="*/ 1 w 42"/>
                <a:gd name="T13" fmla="*/ 0 h 41"/>
                <a:gd name="T14" fmla="*/ 1 w 42"/>
                <a:gd name="T15" fmla="*/ 0 h 41"/>
                <a:gd name="T16" fmla="*/ 1 w 42"/>
                <a:gd name="T17" fmla="*/ 0 h 41"/>
                <a:gd name="T18" fmla="*/ 1 w 42"/>
                <a:gd name="T19" fmla="*/ 0 h 41"/>
                <a:gd name="T20" fmla="*/ 1 w 42"/>
                <a:gd name="T21" fmla="*/ 0 h 41"/>
                <a:gd name="T22" fmla="*/ 1 w 42"/>
                <a:gd name="T23" fmla="*/ 0 h 41"/>
                <a:gd name="T24" fmla="*/ 0 w 42"/>
                <a:gd name="T25" fmla="*/ 0 h 41"/>
                <a:gd name="T26" fmla="*/ 1 w 42"/>
                <a:gd name="T27" fmla="*/ 0 h 41"/>
                <a:gd name="T28" fmla="*/ 1 w 42"/>
                <a:gd name="T29" fmla="*/ 0 h 41"/>
                <a:gd name="T30" fmla="*/ 1 w 42"/>
                <a:gd name="T31" fmla="*/ 0 h 41"/>
                <a:gd name="T32" fmla="*/ 1 w 42"/>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1"/>
                <a:gd name="T53" fmla="*/ 42 w 4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1">
                  <a:moveTo>
                    <a:pt x="21" y="41"/>
                  </a:moveTo>
                  <a:lnTo>
                    <a:pt x="29" y="40"/>
                  </a:lnTo>
                  <a:lnTo>
                    <a:pt x="36" y="36"/>
                  </a:lnTo>
                  <a:lnTo>
                    <a:pt x="41" y="29"/>
                  </a:lnTo>
                  <a:lnTo>
                    <a:pt x="42" y="21"/>
                  </a:lnTo>
                  <a:lnTo>
                    <a:pt x="41" y="13"/>
                  </a:lnTo>
                  <a:lnTo>
                    <a:pt x="36" y="6"/>
                  </a:lnTo>
                  <a:lnTo>
                    <a:pt x="29" y="1"/>
                  </a:lnTo>
                  <a:lnTo>
                    <a:pt x="21" y="0"/>
                  </a:lnTo>
                  <a:lnTo>
                    <a:pt x="13" y="1"/>
                  </a:lnTo>
                  <a:lnTo>
                    <a:pt x="6" y="6"/>
                  </a:lnTo>
                  <a:lnTo>
                    <a:pt x="1" y="13"/>
                  </a:lnTo>
                  <a:lnTo>
                    <a:pt x="0" y="21"/>
                  </a:lnTo>
                  <a:lnTo>
                    <a:pt x="1" y="29"/>
                  </a:lnTo>
                  <a:lnTo>
                    <a:pt x="6" y="36"/>
                  </a:lnTo>
                  <a:lnTo>
                    <a:pt x="13" y="40"/>
                  </a:lnTo>
                  <a:lnTo>
                    <a:pt x="21" y="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17" name="Freeform 110"/>
            <p:cNvSpPr>
              <a:spLocks/>
            </p:cNvSpPr>
            <p:nvPr/>
          </p:nvSpPr>
          <p:spPr bwMode="auto">
            <a:xfrm>
              <a:off x="5660" y="1911"/>
              <a:ext cx="21" cy="20"/>
            </a:xfrm>
            <a:custGeom>
              <a:avLst/>
              <a:gdLst>
                <a:gd name="T0" fmla="*/ 0 w 43"/>
                <a:gd name="T1" fmla="*/ 0 h 41"/>
                <a:gd name="T2" fmla="*/ 0 w 43"/>
                <a:gd name="T3" fmla="*/ 0 h 41"/>
                <a:gd name="T4" fmla="*/ 0 w 43"/>
                <a:gd name="T5" fmla="*/ 0 h 41"/>
                <a:gd name="T6" fmla="*/ 0 w 43"/>
                <a:gd name="T7" fmla="*/ 0 h 41"/>
                <a:gd name="T8" fmla="*/ 0 w 43"/>
                <a:gd name="T9" fmla="*/ 0 h 41"/>
                <a:gd name="T10" fmla="*/ 0 w 43"/>
                <a:gd name="T11" fmla="*/ 0 h 41"/>
                <a:gd name="T12" fmla="*/ 0 w 43"/>
                <a:gd name="T13" fmla="*/ 0 h 41"/>
                <a:gd name="T14" fmla="*/ 0 w 43"/>
                <a:gd name="T15" fmla="*/ 0 h 41"/>
                <a:gd name="T16" fmla="*/ 0 w 43"/>
                <a:gd name="T17" fmla="*/ 0 h 41"/>
                <a:gd name="T18" fmla="*/ 0 w 43"/>
                <a:gd name="T19" fmla="*/ 0 h 41"/>
                <a:gd name="T20" fmla="*/ 0 w 43"/>
                <a:gd name="T21" fmla="*/ 0 h 41"/>
                <a:gd name="T22" fmla="*/ 0 w 43"/>
                <a:gd name="T23" fmla="*/ 0 h 41"/>
                <a:gd name="T24" fmla="*/ 0 w 43"/>
                <a:gd name="T25" fmla="*/ 0 h 41"/>
                <a:gd name="T26" fmla="*/ 0 w 43"/>
                <a:gd name="T27" fmla="*/ 0 h 41"/>
                <a:gd name="T28" fmla="*/ 0 w 43"/>
                <a:gd name="T29" fmla="*/ 0 h 41"/>
                <a:gd name="T30" fmla="*/ 0 w 43"/>
                <a:gd name="T31" fmla="*/ 0 h 41"/>
                <a:gd name="T32" fmla="*/ 0 w 43"/>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1"/>
                <a:gd name="T53" fmla="*/ 43 w 4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1">
                  <a:moveTo>
                    <a:pt x="22" y="41"/>
                  </a:moveTo>
                  <a:lnTo>
                    <a:pt x="30" y="40"/>
                  </a:lnTo>
                  <a:lnTo>
                    <a:pt x="37" y="36"/>
                  </a:lnTo>
                  <a:lnTo>
                    <a:pt x="42" y="29"/>
                  </a:lnTo>
                  <a:lnTo>
                    <a:pt x="43" y="21"/>
                  </a:lnTo>
                  <a:lnTo>
                    <a:pt x="42" y="13"/>
                  </a:lnTo>
                  <a:lnTo>
                    <a:pt x="37" y="6"/>
                  </a:lnTo>
                  <a:lnTo>
                    <a:pt x="30" y="1"/>
                  </a:lnTo>
                  <a:lnTo>
                    <a:pt x="22" y="0"/>
                  </a:lnTo>
                  <a:lnTo>
                    <a:pt x="14" y="1"/>
                  </a:lnTo>
                  <a:lnTo>
                    <a:pt x="7" y="6"/>
                  </a:lnTo>
                  <a:lnTo>
                    <a:pt x="3" y="13"/>
                  </a:lnTo>
                  <a:lnTo>
                    <a:pt x="0" y="21"/>
                  </a:lnTo>
                  <a:lnTo>
                    <a:pt x="3" y="29"/>
                  </a:lnTo>
                  <a:lnTo>
                    <a:pt x="7" y="36"/>
                  </a:lnTo>
                  <a:lnTo>
                    <a:pt x="14" y="40"/>
                  </a:lnTo>
                  <a:lnTo>
                    <a:pt x="22" y="4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18" name="Freeform 111"/>
            <p:cNvSpPr>
              <a:spLocks/>
            </p:cNvSpPr>
            <p:nvPr/>
          </p:nvSpPr>
          <p:spPr bwMode="auto">
            <a:xfrm>
              <a:off x="5584" y="1949"/>
              <a:ext cx="21" cy="21"/>
            </a:xfrm>
            <a:custGeom>
              <a:avLst/>
              <a:gdLst>
                <a:gd name="T0" fmla="*/ 0 w 43"/>
                <a:gd name="T1" fmla="*/ 0 h 43"/>
                <a:gd name="T2" fmla="*/ 0 w 43"/>
                <a:gd name="T3" fmla="*/ 0 h 43"/>
                <a:gd name="T4" fmla="*/ 0 w 43"/>
                <a:gd name="T5" fmla="*/ 0 h 43"/>
                <a:gd name="T6" fmla="*/ 0 w 43"/>
                <a:gd name="T7" fmla="*/ 0 h 43"/>
                <a:gd name="T8" fmla="*/ 0 w 43"/>
                <a:gd name="T9" fmla="*/ 0 h 43"/>
                <a:gd name="T10" fmla="*/ 0 w 43"/>
                <a:gd name="T11" fmla="*/ 0 h 43"/>
                <a:gd name="T12" fmla="*/ 0 w 43"/>
                <a:gd name="T13" fmla="*/ 0 h 43"/>
                <a:gd name="T14" fmla="*/ 0 w 43"/>
                <a:gd name="T15" fmla="*/ 0 h 43"/>
                <a:gd name="T16" fmla="*/ 0 w 43"/>
                <a:gd name="T17" fmla="*/ 0 h 43"/>
                <a:gd name="T18" fmla="*/ 0 w 43"/>
                <a:gd name="T19" fmla="*/ 0 h 43"/>
                <a:gd name="T20" fmla="*/ 0 w 43"/>
                <a:gd name="T21" fmla="*/ 0 h 43"/>
                <a:gd name="T22" fmla="*/ 0 w 43"/>
                <a:gd name="T23" fmla="*/ 0 h 43"/>
                <a:gd name="T24" fmla="*/ 0 w 43"/>
                <a:gd name="T25" fmla="*/ 0 h 43"/>
                <a:gd name="T26" fmla="*/ 0 w 43"/>
                <a:gd name="T27" fmla="*/ 0 h 43"/>
                <a:gd name="T28" fmla="*/ 0 w 43"/>
                <a:gd name="T29" fmla="*/ 0 h 43"/>
                <a:gd name="T30" fmla="*/ 0 w 43"/>
                <a:gd name="T31" fmla="*/ 0 h 43"/>
                <a:gd name="T32" fmla="*/ 0 w 43"/>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21" y="43"/>
                  </a:moveTo>
                  <a:lnTo>
                    <a:pt x="29" y="42"/>
                  </a:lnTo>
                  <a:lnTo>
                    <a:pt x="36" y="37"/>
                  </a:lnTo>
                  <a:lnTo>
                    <a:pt x="40" y="30"/>
                  </a:lnTo>
                  <a:lnTo>
                    <a:pt x="43" y="21"/>
                  </a:lnTo>
                  <a:lnTo>
                    <a:pt x="40" y="13"/>
                  </a:lnTo>
                  <a:lnTo>
                    <a:pt x="36" y="6"/>
                  </a:lnTo>
                  <a:lnTo>
                    <a:pt x="29" y="1"/>
                  </a:lnTo>
                  <a:lnTo>
                    <a:pt x="21" y="0"/>
                  </a:lnTo>
                  <a:lnTo>
                    <a:pt x="13" y="1"/>
                  </a:lnTo>
                  <a:lnTo>
                    <a:pt x="6" y="6"/>
                  </a:lnTo>
                  <a:lnTo>
                    <a:pt x="1" y="13"/>
                  </a:lnTo>
                  <a:lnTo>
                    <a:pt x="0" y="21"/>
                  </a:lnTo>
                  <a:lnTo>
                    <a:pt x="1" y="30"/>
                  </a:lnTo>
                  <a:lnTo>
                    <a:pt x="6" y="37"/>
                  </a:lnTo>
                  <a:lnTo>
                    <a:pt x="13" y="42"/>
                  </a:lnTo>
                  <a:lnTo>
                    <a:pt x="21" y="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19" name="Freeform 112"/>
            <p:cNvSpPr>
              <a:spLocks/>
            </p:cNvSpPr>
            <p:nvPr/>
          </p:nvSpPr>
          <p:spPr bwMode="auto">
            <a:xfrm>
              <a:off x="5622" y="1949"/>
              <a:ext cx="21" cy="21"/>
            </a:xfrm>
            <a:custGeom>
              <a:avLst/>
              <a:gdLst>
                <a:gd name="T0" fmla="*/ 1 w 42"/>
                <a:gd name="T1" fmla="*/ 0 h 43"/>
                <a:gd name="T2" fmla="*/ 1 w 42"/>
                <a:gd name="T3" fmla="*/ 0 h 43"/>
                <a:gd name="T4" fmla="*/ 1 w 42"/>
                <a:gd name="T5" fmla="*/ 0 h 43"/>
                <a:gd name="T6" fmla="*/ 1 w 42"/>
                <a:gd name="T7" fmla="*/ 0 h 43"/>
                <a:gd name="T8" fmla="*/ 1 w 42"/>
                <a:gd name="T9" fmla="*/ 0 h 43"/>
                <a:gd name="T10" fmla="*/ 1 w 42"/>
                <a:gd name="T11" fmla="*/ 0 h 43"/>
                <a:gd name="T12" fmla="*/ 1 w 42"/>
                <a:gd name="T13" fmla="*/ 0 h 43"/>
                <a:gd name="T14" fmla="*/ 1 w 42"/>
                <a:gd name="T15" fmla="*/ 0 h 43"/>
                <a:gd name="T16" fmla="*/ 1 w 42"/>
                <a:gd name="T17" fmla="*/ 0 h 43"/>
                <a:gd name="T18" fmla="*/ 1 w 42"/>
                <a:gd name="T19" fmla="*/ 0 h 43"/>
                <a:gd name="T20" fmla="*/ 1 w 42"/>
                <a:gd name="T21" fmla="*/ 0 h 43"/>
                <a:gd name="T22" fmla="*/ 1 w 42"/>
                <a:gd name="T23" fmla="*/ 0 h 43"/>
                <a:gd name="T24" fmla="*/ 0 w 42"/>
                <a:gd name="T25" fmla="*/ 0 h 43"/>
                <a:gd name="T26" fmla="*/ 1 w 42"/>
                <a:gd name="T27" fmla="*/ 0 h 43"/>
                <a:gd name="T28" fmla="*/ 1 w 42"/>
                <a:gd name="T29" fmla="*/ 0 h 43"/>
                <a:gd name="T30" fmla="*/ 1 w 42"/>
                <a:gd name="T31" fmla="*/ 0 h 43"/>
                <a:gd name="T32" fmla="*/ 1 w 42"/>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3"/>
                <a:gd name="T53" fmla="*/ 42 w 42"/>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3">
                  <a:moveTo>
                    <a:pt x="21" y="43"/>
                  </a:moveTo>
                  <a:lnTo>
                    <a:pt x="29" y="42"/>
                  </a:lnTo>
                  <a:lnTo>
                    <a:pt x="36" y="37"/>
                  </a:lnTo>
                  <a:lnTo>
                    <a:pt x="41" y="30"/>
                  </a:lnTo>
                  <a:lnTo>
                    <a:pt x="42" y="21"/>
                  </a:lnTo>
                  <a:lnTo>
                    <a:pt x="41" y="13"/>
                  </a:lnTo>
                  <a:lnTo>
                    <a:pt x="36" y="6"/>
                  </a:lnTo>
                  <a:lnTo>
                    <a:pt x="29" y="1"/>
                  </a:lnTo>
                  <a:lnTo>
                    <a:pt x="21" y="0"/>
                  </a:lnTo>
                  <a:lnTo>
                    <a:pt x="13" y="1"/>
                  </a:lnTo>
                  <a:lnTo>
                    <a:pt x="6" y="6"/>
                  </a:lnTo>
                  <a:lnTo>
                    <a:pt x="1" y="13"/>
                  </a:lnTo>
                  <a:lnTo>
                    <a:pt x="0" y="21"/>
                  </a:lnTo>
                  <a:lnTo>
                    <a:pt x="1" y="30"/>
                  </a:lnTo>
                  <a:lnTo>
                    <a:pt x="6" y="37"/>
                  </a:lnTo>
                  <a:lnTo>
                    <a:pt x="13" y="42"/>
                  </a:lnTo>
                  <a:lnTo>
                    <a:pt x="21" y="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620" name="Freeform 113"/>
            <p:cNvSpPr>
              <a:spLocks/>
            </p:cNvSpPr>
            <p:nvPr/>
          </p:nvSpPr>
          <p:spPr bwMode="auto">
            <a:xfrm>
              <a:off x="5660" y="1949"/>
              <a:ext cx="21" cy="21"/>
            </a:xfrm>
            <a:custGeom>
              <a:avLst/>
              <a:gdLst>
                <a:gd name="T0" fmla="*/ 0 w 43"/>
                <a:gd name="T1" fmla="*/ 0 h 43"/>
                <a:gd name="T2" fmla="*/ 0 w 43"/>
                <a:gd name="T3" fmla="*/ 0 h 43"/>
                <a:gd name="T4" fmla="*/ 0 w 43"/>
                <a:gd name="T5" fmla="*/ 0 h 43"/>
                <a:gd name="T6" fmla="*/ 0 w 43"/>
                <a:gd name="T7" fmla="*/ 0 h 43"/>
                <a:gd name="T8" fmla="*/ 0 w 43"/>
                <a:gd name="T9" fmla="*/ 0 h 43"/>
                <a:gd name="T10" fmla="*/ 0 w 43"/>
                <a:gd name="T11" fmla="*/ 0 h 43"/>
                <a:gd name="T12" fmla="*/ 0 w 43"/>
                <a:gd name="T13" fmla="*/ 0 h 43"/>
                <a:gd name="T14" fmla="*/ 0 w 43"/>
                <a:gd name="T15" fmla="*/ 0 h 43"/>
                <a:gd name="T16" fmla="*/ 0 w 43"/>
                <a:gd name="T17" fmla="*/ 0 h 43"/>
                <a:gd name="T18" fmla="*/ 0 w 43"/>
                <a:gd name="T19" fmla="*/ 0 h 43"/>
                <a:gd name="T20" fmla="*/ 0 w 43"/>
                <a:gd name="T21" fmla="*/ 0 h 43"/>
                <a:gd name="T22" fmla="*/ 0 w 43"/>
                <a:gd name="T23" fmla="*/ 0 h 43"/>
                <a:gd name="T24" fmla="*/ 0 w 43"/>
                <a:gd name="T25" fmla="*/ 0 h 43"/>
                <a:gd name="T26" fmla="*/ 0 w 43"/>
                <a:gd name="T27" fmla="*/ 0 h 43"/>
                <a:gd name="T28" fmla="*/ 0 w 43"/>
                <a:gd name="T29" fmla="*/ 0 h 43"/>
                <a:gd name="T30" fmla="*/ 0 w 43"/>
                <a:gd name="T31" fmla="*/ 0 h 43"/>
                <a:gd name="T32" fmla="*/ 0 w 43"/>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22" y="43"/>
                  </a:moveTo>
                  <a:lnTo>
                    <a:pt x="30" y="42"/>
                  </a:lnTo>
                  <a:lnTo>
                    <a:pt x="37" y="37"/>
                  </a:lnTo>
                  <a:lnTo>
                    <a:pt x="42" y="30"/>
                  </a:lnTo>
                  <a:lnTo>
                    <a:pt x="43" y="21"/>
                  </a:lnTo>
                  <a:lnTo>
                    <a:pt x="42" y="13"/>
                  </a:lnTo>
                  <a:lnTo>
                    <a:pt x="37" y="6"/>
                  </a:lnTo>
                  <a:lnTo>
                    <a:pt x="30" y="1"/>
                  </a:lnTo>
                  <a:lnTo>
                    <a:pt x="22" y="0"/>
                  </a:lnTo>
                  <a:lnTo>
                    <a:pt x="14" y="1"/>
                  </a:lnTo>
                  <a:lnTo>
                    <a:pt x="7" y="6"/>
                  </a:lnTo>
                  <a:lnTo>
                    <a:pt x="3" y="13"/>
                  </a:lnTo>
                  <a:lnTo>
                    <a:pt x="0" y="21"/>
                  </a:lnTo>
                  <a:lnTo>
                    <a:pt x="3" y="30"/>
                  </a:lnTo>
                  <a:lnTo>
                    <a:pt x="7" y="37"/>
                  </a:lnTo>
                  <a:lnTo>
                    <a:pt x="14" y="42"/>
                  </a:lnTo>
                  <a:lnTo>
                    <a:pt x="22" y="4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pic>
        <p:nvPicPr>
          <p:cNvPr id="104" name="ELPH3310.wav">
            <a:hlinkClick r:id="" action="ppaction://media"/>
          </p:cNvPr>
          <p:cNvPicPr>
            <a:picLocks noRot="1" noChangeAspect="1"/>
          </p:cNvPicPr>
          <p:nvPr>
            <a:wavAudioFile r:embed="rId1" name="ELPHRG01.wav"/>
          </p:nvPr>
        </p:nvPicPr>
        <p:blipFill>
          <a:blip r:embed="rId5" cstate="print">
            <a:extLst>
              <a:ext uri="{28A0092B-C50C-407E-A947-70E740481C1C}">
                <a14:useLocalDpi xmlns="" xmlns:a14="http://schemas.microsoft.com/office/drawing/2010/main" val="0"/>
              </a:ext>
            </a:extLst>
          </a:blip>
          <a:srcRect/>
          <a:stretch>
            <a:fillRect/>
          </a:stretch>
        </p:blipFill>
        <p:spPr bwMode="auto">
          <a:xfrm>
            <a:off x="8534400" y="5867401"/>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6" name="Picture 5" descr="C:\Users\airbossinc\AppData\Local\Microsoft\Windows\Temporary Internet Files\Content.IE5\YOSCNXDH\MC900441332[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159126" y="962027"/>
            <a:ext cx="3068638"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7" name="Picture 2" descr="C:\Users\airbossinc\AppData\Local\Microsoft\Windows\Temporary Internet Files\Content.IE5\P9Q0HHYN\MC900441766[1].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56055" y="1951047"/>
            <a:ext cx="760412" cy="760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8" name="Picture 106" descr="C:\Users\airbossinc\AppData\Local\Microsoft\Windows\Temporary Internet Files\Content.IE5\K1FC05IQ\MC900441767[1].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581530" y="1622429"/>
            <a:ext cx="736601" cy="685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9" name="Picture 3" descr="C:\Users\airbossinc\AppData\Local\Microsoft\Windows\Temporary Internet Files\Content.IE5\K1FC05IQ\MC900441769[1].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910018" y="1235083"/>
            <a:ext cx="814388" cy="81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92" fill="hold"/>
                                        <p:tgtEl>
                                          <p:spTgt spid="1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EMERGENCIES</a:t>
            </a:r>
            <a:endParaRPr lang="en-US" dirty="0"/>
          </a:p>
        </p:txBody>
      </p:sp>
      <p:sp>
        <p:nvSpPr>
          <p:cNvPr id="3" name="Content Placeholder 2"/>
          <p:cNvSpPr>
            <a:spLocks noGrp="1"/>
          </p:cNvSpPr>
          <p:nvPr>
            <p:ph idx="1"/>
          </p:nvPr>
        </p:nvSpPr>
        <p:spPr>
          <a:xfrm>
            <a:off x="228602" y="2179803"/>
            <a:ext cx="8382000" cy="4678203"/>
          </a:xfrm>
        </p:spPr>
        <p:txBody>
          <a:bodyPr>
            <a:normAutofit/>
          </a:bodyPr>
          <a:lstStyle/>
          <a:p>
            <a:r>
              <a:rPr lang="en-US" sz="2000" dirty="0" smtClean="0"/>
              <a:t>Divert Locations </a:t>
            </a:r>
          </a:p>
          <a:p>
            <a:pPr lvl="1"/>
            <a:r>
              <a:rPr lang="en-US" sz="1800" dirty="0"/>
              <a:t>TPF- Peter O Knight (5NM NE)</a:t>
            </a:r>
          </a:p>
          <a:p>
            <a:pPr lvl="1"/>
            <a:r>
              <a:rPr lang="en-US" sz="1800" dirty="0"/>
              <a:t>SPG – Albert </a:t>
            </a:r>
            <a:r>
              <a:rPr lang="en-US" sz="1800" dirty="0" err="1"/>
              <a:t>Whitted</a:t>
            </a:r>
            <a:r>
              <a:rPr lang="en-US" sz="1800" dirty="0"/>
              <a:t> (8NM SW)</a:t>
            </a:r>
          </a:p>
          <a:p>
            <a:pPr lvl="1"/>
            <a:r>
              <a:rPr lang="en-US" sz="1800" dirty="0"/>
              <a:t>TPA – Tampa International )8NM N)</a:t>
            </a:r>
          </a:p>
          <a:p>
            <a:pPr lvl="1"/>
            <a:r>
              <a:rPr lang="en-US" sz="1800" dirty="0"/>
              <a:t>PIE – St Petersburg-Clearwater (10NM W)</a:t>
            </a:r>
          </a:p>
          <a:p>
            <a:r>
              <a:rPr lang="en-US" sz="2000" dirty="0" smtClean="0"/>
              <a:t>Deteriorating Weather – Minimum is 1500/3</a:t>
            </a:r>
          </a:p>
          <a:p>
            <a:pPr lvl="1"/>
            <a:r>
              <a:rPr lang="en-US" sz="2000" dirty="0" smtClean="0"/>
              <a:t>Recall/Determination by the Air Boss/FAA IIC</a:t>
            </a:r>
          </a:p>
          <a:p>
            <a:r>
              <a:rPr lang="en-US" sz="2000" dirty="0" smtClean="0"/>
              <a:t>Communication Failure/Stuck Microphone</a:t>
            </a:r>
          </a:p>
          <a:p>
            <a:pPr lvl="1"/>
            <a:r>
              <a:rPr lang="en-US" sz="2000" dirty="0" smtClean="0"/>
              <a:t>Fly your show, airspace will be protected</a:t>
            </a:r>
          </a:p>
          <a:p>
            <a:r>
              <a:rPr lang="en-US" sz="2000" dirty="0" smtClean="0"/>
              <a:t>Everyone Use Caution…Be Heads Up…And Follow Instructions</a:t>
            </a:r>
            <a:endParaRPr lang="en-US" sz="2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3398" y="-114297"/>
            <a:ext cx="10515600" cy="7696199"/>
          </a:xfrm>
          <a:prstGeom prst="rect">
            <a:avLst/>
          </a:prstGeom>
        </p:spPr>
      </p:pic>
      <p:sp>
        <p:nvSpPr>
          <p:cNvPr id="5" name="TextBox 4"/>
          <p:cNvSpPr txBox="1"/>
          <p:nvPr/>
        </p:nvSpPr>
        <p:spPr>
          <a:xfrm>
            <a:off x="5753102" y="3733808"/>
            <a:ext cx="1181100" cy="646331"/>
          </a:xfrm>
          <a:prstGeom prst="rect">
            <a:avLst/>
          </a:prstGeom>
          <a:noFill/>
        </p:spPr>
        <p:txBody>
          <a:bodyPr wrap="square" rtlCol="0">
            <a:spAutoFit/>
          </a:bodyPr>
          <a:lstStyle/>
          <a:p>
            <a:r>
              <a:rPr lang="en-US" sz="3600" b="1" i="1" dirty="0" smtClean="0">
                <a:solidFill>
                  <a:srgbClr val="000000"/>
                </a:solidFill>
                <a:effectLst>
                  <a:outerShdw blurRad="38100" dist="38100" dir="2700000" algn="tl">
                    <a:srgbClr val="000000">
                      <a:alpha val="43137"/>
                    </a:srgbClr>
                  </a:outerShdw>
                </a:effectLst>
              </a:rPr>
              <a:t>MCF</a:t>
            </a:r>
            <a:endParaRPr lang="en-US" sz="3600" b="1" i="1" dirty="0">
              <a:solidFill>
                <a:srgbClr val="000000"/>
              </a:solidFill>
              <a:effectLst>
                <a:outerShdw blurRad="38100" dist="38100" dir="2700000" algn="tl">
                  <a:srgbClr val="000000">
                    <a:alpha val="43137"/>
                  </a:srgbClr>
                </a:outerShdw>
              </a:effectLst>
            </a:endParaRPr>
          </a:p>
        </p:txBody>
      </p:sp>
      <p:sp>
        <p:nvSpPr>
          <p:cNvPr id="6" name="TextBox 5"/>
          <p:cNvSpPr txBox="1"/>
          <p:nvPr/>
        </p:nvSpPr>
        <p:spPr>
          <a:xfrm>
            <a:off x="609606" y="2362208"/>
            <a:ext cx="990601" cy="646331"/>
          </a:xfrm>
          <a:prstGeom prst="rect">
            <a:avLst/>
          </a:prstGeom>
          <a:noFill/>
        </p:spPr>
        <p:txBody>
          <a:bodyPr wrap="square" rtlCol="0">
            <a:spAutoFit/>
          </a:bodyPr>
          <a:lstStyle/>
          <a:p>
            <a:r>
              <a:rPr lang="en-US" sz="3600" b="1" i="1" dirty="0" smtClean="0">
                <a:solidFill>
                  <a:srgbClr val="000000"/>
                </a:solidFill>
                <a:effectLst>
                  <a:outerShdw blurRad="38100" dist="38100" dir="2700000" algn="tl">
                    <a:srgbClr val="000000">
                      <a:alpha val="43137"/>
                    </a:srgbClr>
                  </a:outerShdw>
                </a:effectLst>
              </a:rPr>
              <a:t>PIE</a:t>
            </a:r>
            <a:endParaRPr lang="en-US" sz="3600" b="1" i="1" dirty="0">
              <a:solidFill>
                <a:srgbClr val="000000"/>
              </a:solidFill>
              <a:effectLst>
                <a:outerShdw blurRad="38100" dist="38100" dir="2700000" algn="tl">
                  <a:srgbClr val="000000">
                    <a:alpha val="43137"/>
                  </a:srgbClr>
                </a:outerShdw>
              </a:effectLst>
            </a:endParaRPr>
          </a:p>
        </p:txBody>
      </p:sp>
      <p:sp>
        <p:nvSpPr>
          <p:cNvPr id="7" name="TextBox 6"/>
          <p:cNvSpPr txBox="1"/>
          <p:nvPr/>
        </p:nvSpPr>
        <p:spPr>
          <a:xfrm>
            <a:off x="7772406" y="2362208"/>
            <a:ext cx="990601" cy="646331"/>
          </a:xfrm>
          <a:prstGeom prst="rect">
            <a:avLst/>
          </a:prstGeom>
          <a:noFill/>
        </p:spPr>
        <p:txBody>
          <a:bodyPr wrap="square" rtlCol="0">
            <a:spAutoFit/>
          </a:bodyPr>
          <a:lstStyle/>
          <a:p>
            <a:r>
              <a:rPr lang="en-US" sz="3600" b="1" i="1" dirty="0" smtClean="0">
                <a:solidFill>
                  <a:srgbClr val="000000"/>
                </a:solidFill>
                <a:effectLst>
                  <a:outerShdw blurRad="38100" dist="38100" dir="2700000" algn="tl">
                    <a:srgbClr val="000000">
                      <a:alpha val="43137"/>
                    </a:srgbClr>
                  </a:outerShdw>
                </a:effectLst>
              </a:rPr>
              <a:t>TPF</a:t>
            </a:r>
            <a:endParaRPr lang="en-US" sz="3600" b="1" i="1" dirty="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5105405" y="1143009"/>
            <a:ext cx="990601" cy="646331"/>
          </a:xfrm>
          <a:prstGeom prst="rect">
            <a:avLst/>
          </a:prstGeom>
          <a:noFill/>
        </p:spPr>
        <p:txBody>
          <a:bodyPr wrap="square" rtlCol="0">
            <a:spAutoFit/>
          </a:bodyPr>
          <a:lstStyle/>
          <a:p>
            <a:r>
              <a:rPr lang="en-US" sz="3600" b="1" i="1" dirty="0" smtClean="0">
                <a:solidFill>
                  <a:srgbClr val="000000"/>
                </a:solidFill>
                <a:effectLst>
                  <a:outerShdw blurRad="38100" dist="38100" dir="2700000" algn="tl">
                    <a:srgbClr val="000000">
                      <a:alpha val="43137"/>
                    </a:srgbClr>
                  </a:outerShdw>
                </a:effectLst>
              </a:rPr>
              <a:t>TPA</a:t>
            </a:r>
            <a:endParaRPr lang="en-US" sz="3600" b="1" i="1" dirty="0">
              <a:solidFill>
                <a:srgbClr val="00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par>
                                <p:cTn id="35" presetID="2" presetClass="exit" presetSubtype="4" fill="hold" grpId="0" nodeType="with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500"/>
                                        <p:tgtEl>
                                          <p:spTgt spid="5"/>
                                        </p:tgtEl>
                                        <p:attrNameLst>
                                          <p:attrName>ppt_x</p:attrName>
                                        </p:attrNameLst>
                                      </p:cBhvr>
                                      <p:tavLst>
                                        <p:tav tm="0">
                                          <p:val>
                                            <p:strVal val="ppt_x"/>
                                          </p:val>
                                        </p:tav>
                                        <p:tav tm="100000">
                                          <p:val>
                                            <p:strVal val="ppt_x"/>
                                          </p:val>
                                        </p:tav>
                                      </p:tavLst>
                                    </p:anim>
                                    <p:anim calcmode="lin" valueType="num">
                                      <p:cBhvr additive="base">
                                        <p:cTn id="41" dur="500"/>
                                        <p:tgtEl>
                                          <p:spTgt spid="5"/>
                                        </p:tgtEl>
                                        <p:attrNameLst>
                                          <p:attrName>ppt_y</p:attrName>
                                        </p:attrNameLst>
                                      </p:cBhvr>
                                      <p:tavLst>
                                        <p:tav tm="0">
                                          <p:val>
                                            <p:strVal val="ppt_y"/>
                                          </p:val>
                                        </p:tav>
                                        <p:tav tm="100000">
                                          <p:val>
                                            <p:strVal val="1+ppt_h/2"/>
                                          </p:val>
                                        </p:tav>
                                      </p:tavLst>
                                    </p:anim>
                                    <p:set>
                                      <p:cBhvr>
                                        <p:cTn id="42" dur="1" fill="hold">
                                          <p:stCondLst>
                                            <p:cond delay="499"/>
                                          </p:stCondLst>
                                        </p:cTn>
                                        <p:tgtEl>
                                          <p:spTgt spid="5"/>
                                        </p:tgtEl>
                                        <p:attrNameLst>
                                          <p:attrName>style.visibility</p:attrName>
                                        </p:attrNameLst>
                                      </p:cBhvr>
                                      <p:to>
                                        <p:strVal val="hidden"/>
                                      </p:to>
                                    </p:set>
                                  </p:childTnLst>
                                </p:cTn>
                              </p:par>
                              <p:par>
                                <p:cTn id="43" presetID="2" presetClass="exit" presetSubtype="4" fill="hold" grpId="0" nodeType="withEffect">
                                  <p:stCondLst>
                                    <p:cond delay="0"/>
                                  </p:stCondLst>
                                  <p:childTnLst>
                                    <p:anim calcmode="lin" valueType="num">
                                      <p:cBhvr additive="base">
                                        <p:cTn id="44" dur="500"/>
                                        <p:tgtEl>
                                          <p:spTgt spid="7"/>
                                        </p:tgtEl>
                                        <p:attrNameLst>
                                          <p:attrName>ppt_x</p:attrName>
                                        </p:attrNameLst>
                                      </p:cBhvr>
                                      <p:tavLst>
                                        <p:tav tm="0">
                                          <p:val>
                                            <p:strVal val="ppt_x"/>
                                          </p:val>
                                        </p:tav>
                                        <p:tav tm="100000">
                                          <p:val>
                                            <p:strVal val="ppt_x"/>
                                          </p:val>
                                        </p:tav>
                                      </p:tavLst>
                                    </p:anim>
                                    <p:anim calcmode="lin" valueType="num">
                                      <p:cBhvr additive="base">
                                        <p:cTn id="45" dur="500"/>
                                        <p:tgtEl>
                                          <p:spTgt spid="7"/>
                                        </p:tgtEl>
                                        <p:attrNameLst>
                                          <p:attrName>ppt_y</p:attrName>
                                        </p:attrNameLst>
                                      </p:cBhvr>
                                      <p:tavLst>
                                        <p:tav tm="0">
                                          <p:val>
                                            <p:strVal val="ppt_y"/>
                                          </p:val>
                                        </p:tav>
                                        <p:tav tm="100000">
                                          <p:val>
                                            <p:strVal val="1+ppt_h/2"/>
                                          </p:val>
                                        </p:tav>
                                      </p:tavLst>
                                    </p:anim>
                                    <p:set>
                                      <p:cBhvr>
                                        <p:cTn id="4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519730"/>
            <a:ext cx="8382000" cy="3881075"/>
          </a:xfrm>
        </p:spPr>
        <p:txBody>
          <a:bodyPr>
            <a:normAutofit/>
          </a:bodyPr>
          <a:lstStyle/>
          <a:p>
            <a:r>
              <a:rPr lang="en-US" dirty="0" smtClean="0"/>
              <a:t>Please advise the Emergency Personnel of any SPECIAL instructions about your Aircraft</a:t>
            </a:r>
          </a:p>
          <a:p>
            <a:pPr lvl="1"/>
            <a:r>
              <a:rPr lang="en-US" dirty="0" smtClean="0"/>
              <a:t>Where is the Best place to lift your aircraft</a:t>
            </a:r>
          </a:p>
          <a:p>
            <a:pPr lvl="1"/>
            <a:r>
              <a:rPr lang="en-US" dirty="0" smtClean="0"/>
              <a:t>Where are the Best entry points in the case of an accident</a:t>
            </a:r>
          </a:p>
          <a:p>
            <a:pPr lvl="1"/>
            <a:r>
              <a:rPr lang="en-US" dirty="0" smtClean="0"/>
              <a:t>Do you have </a:t>
            </a:r>
            <a:r>
              <a:rPr lang="en-US" b="1" i="1" u="sng" dirty="0" smtClean="0">
                <a:solidFill>
                  <a:srgbClr val="FF0000"/>
                </a:solidFill>
                <a:effectLst>
                  <a:outerShdw blurRad="38100" dist="38100" dir="2700000" algn="tl">
                    <a:srgbClr val="000000">
                      <a:alpha val="43137"/>
                    </a:srgbClr>
                  </a:outerShdw>
                </a:effectLst>
              </a:rPr>
              <a:t>Ejection Seats?  </a:t>
            </a:r>
            <a:r>
              <a:rPr lang="en-US" dirty="0" smtClean="0"/>
              <a:t>If so identify the aircraft to Emergency personnel</a:t>
            </a:r>
          </a:p>
          <a:p>
            <a:pPr lvl="1"/>
            <a:r>
              <a:rPr lang="en-US" dirty="0" smtClean="0"/>
              <a:t>Discuss any Special needs of your aircraft with the Emergency personnel</a:t>
            </a:r>
          </a:p>
          <a:p>
            <a:r>
              <a:rPr lang="en-US" dirty="0" smtClean="0">
                <a:solidFill>
                  <a:srgbClr val="FF0000"/>
                </a:solidFill>
              </a:rPr>
              <a:t>Share your Knowledge, it may be your Lifeline</a:t>
            </a:r>
          </a:p>
          <a:p>
            <a:pPr lvl="1"/>
            <a:endParaRPr lang="en-US" dirty="0" smtClean="0"/>
          </a:p>
          <a:p>
            <a:pPr>
              <a:buNone/>
            </a:pPr>
            <a:endParaRPr lang="en-US" dirty="0" smtClean="0"/>
          </a:p>
        </p:txBody>
      </p:sp>
      <p:sp>
        <p:nvSpPr>
          <p:cNvPr id="2" name="Title 1"/>
          <p:cNvSpPr>
            <a:spLocks noGrp="1"/>
          </p:cNvSpPr>
          <p:nvPr>
            <p:ph type="title"/>
          </p:nvPr>
        </p:nvSpPr>
        <p:spPr/>
        <p:txBody>
          <a:bodyPr>
            <a:normAutofit/>
          </a:bodyPr>
          <a:lstStyle/>
          <a:p>
            <a:r>
              <a:rPr lang="en-US" dirty="0" smtClean="0"/>
              <a:t>EMERGENCIES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2" y="2469552"/>
            <a:ext cx="8077200" cy="3397855"/>
          </a:xfrm>
        </p:spPr>
        <p:txBody>
          <a:bodyPr>
            <a:normAutofit/>
          </a:bodyPr>
          <a:lstStyle/>
          <a:p>
            <a:r>
              <a:rPr lang="en-US" dirty="0" smtClean="0"/>
              <a:t>NO vehicular or personnel near the Jump Area (PLA)</a:t>
            </a:r>
          </a:p>
          <a:p>
            <a:r>
              <a:rPr lang="en-US" dirty="0" smtClean="0"/>
              <a:t>NO props turning with 1,000 feet of the Jump Area (PLA)</a:t>
            </a:r>
          </a:p>
          <a:p>
            <a:r>
              <a:rPr lang="en-US" dirty="0" smtClean="0"/>
              <a:t>If you are the act following the Jump Team, call the Air Boss prior to starting your engine</a:t>
            </a:r>
          </a:p>
          <a:p>
            <a:r>
              <a:rPr lang="en-US" dirty="0" smtClean="0"/>
              <a:t>Ask if you are not sure!!!</a:t>
            </a:r>
            <a:endParaRPr lang="en-US" dirty="0"/>
          </a:p>
        </p:txBody>
      </p:sp>
      <p:sp>
        <p:nvSpPr>
          <p:cNvPr id="2" name="Title 1"/>
          <p:cNvSpPr>
            <a:spLocks noGrp="1"/>
          </p:cNvSpPr>
          <p:nvPr>
            <p:ph type="title"/>
          </p:nvPr>
        </p:nvSpPr>
        <p:spPr/>
        <p:txBody>
          <a:bodyPr>
            <a:normAutofit/>
          </a:bodyPr>
          <a:lstStyle/>
          <a:p>
            <a:r>
              <a:rPr lang="en-US" dirty="0" smtClean="0"/>
              <a:t>PARACHUTIST</a:t>
            </a:r>
            <a:endParaRPr lang="en-US" dirty="0"/>
          </a:p>
        </p:txBody>
      </p:sp>
      <p:pic>
        <p:nvPicPr>
          <p:cNvPr id="4" name="Picture 5" descr="MCj04315290000[1]"/>
          <p:cNvPicPr>
            <a:picLocks noChangeAspect="1" noChangeArrowheads="1"/>
          </p:cNvPicPr>
          <p:nvPr/>
        </p:nvPicPr>
        <p:blipFill>
          <a:blip r:embed="rId2" cstate="print"/>
          <a:srcRect/>
          <a:stretch>
            <a:fillRect/>
          </a:stretch>
        </p:blipFill>
        <p:spPr bwMode="auto">
          <a:xfrm>
            <a:off x="2438400" y="4800607"/>
            <a:ext cx="3048000" cy="1828799"/>
          </a:xfrm>
          <a:prstGeom prst="rect">
            <a:avLst/>
          </a:prstGeom>
          <a:noFill/>
          <a:ln w="9525">
            <a:noFill/>
            <a:miter lim="800000"/>
            <a:headEnd/>
            <a:tailEnd/>
          </a:ln>
        </p:spPr>
      </p:pic>
      <p:pic>
        <p:nvPicPr>
          <p:cNvPr id="5" name="Picture 4" descr="MCj04360510000[1]"/>
          <p:cNvPicPr>
            <a:picLocks noChangeAspect="1" noChangeArrowheads="1"/>
          </p:cNvPicPr>
          <p:nvPr/>
        </p:nvPicPr>
        <p:blipFill>
          <a:blip r:embed="rId3" cstate="print"/>
          <a:srcRect/>
          <a:stretch>
            <a:fillRect/>
          </a:stretch>
        </p:blipFill>
        <p:spPr bwMode="auto">
          <a:xfrm rot="-367982">
            <a:off x="6013745" y="4943990"/>
            <a:ext cx="1331913" cy="138430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23685" y="-177145"/>
            <a:ext cx="6722549" cy="1143000"/>
          </a:xfrm>
        </p:spPr>
        <p:txBody>
          <a:bodyPr/>
          <a:lstStyle/>
          <a:p>
            <a:r>
              <a:rPr lang="en-US" dirty="0">
                <a:latin typeface="Arial" charset="0"/>
                <a:cs typeface="Arial" charset="0"/>
              </a:rPr>
              <a:t/>
            </a:r>
            <a:br>
              <a:rPr lang="en-US" dirty="0">
                <a:latin typeface="Arial" charset="0"/>
                <a:cs typeface="Arial" charset="0"/>
              </a:rPr>
            </a:br>
            <a:r>
              <a:rPr lang="en-US" dirty="0" smtClean="0">
                <a:latin typeface="Arial" charset="0"/>
                <a:cs typeface="Arial" charset="0"/>
              </a:rPr>
              <a:t>BASH Wildlife Hazards </a:t>
            </a:r>
            <a:endParaRPr lang="en-US" dirty="0"/>
          </a:p>
        </p:txBody>
      </p:sp>
      <p:sp>
        <p:nvSpPr>
          <p:cNvPr id="3" name="Content Placeholder 2"/>
          <p:cNvSpPr>
            <a:spLocks noGrp="1"/>
          </p:cNvSpPr>
          <p:nvPr>
            <p:ph idx="4294967295"/>
          </p:nvPr>
        </p:nvSpPr>
        <p:spPr>
          <a:xfrm>
            <a:off x="1178441" y="1266825"/>
            <a:ext cx="6777319" cy="4371974"/>
          </a:xfrm>
        </p:spPr>
        <p:txBody>
          <a:bodyPr/>
          <a:lstStyle/>
          <a:p>
            <a:pPr marL="342900" lvl="1" indent="-342900">
              <a:buSzPct val="80000"/>
            </a:pPr>
            <a:r>
              <a:rPr lang="en-US" sz="2000" dirty="0"/>
              <a:t>Shorebirds (Small)- Following rainstorms, groups of 100 to 300 loafing on all pavement areas, especially near approach of Runway 04.</a:t>
            </a:r>
          </a:p>
          <a:p>
            <a:pPr marL="681038" lvl="2" indent="-342900">
              <a:buSzPct val="80000"/>
            </a:pPr>
            <a:r>
              <a:rPr lang="en-US" sz="1800" dirty="0"/>
              <a:t>Between 0 AGL to 500 AGL</a:t>
            </a:r>
          </a:p>
          <a:p>
            <a:pPr marL="342900" lvl="1" indent="-342900">
              <a:buSzPct val="80000"/>
            </a:pPr>
            <a:r>
              <a:rPr lang="en-US" sz="2000" dirty="0" smtClean="0"/>
              <a:t>Wading birds (Large)- egrets/herons/wood storks </a:t>
            </a:r>
            <a:endParaRPr lang="en-US" sz="2000" dirty="0"/>
          </a:p>
          <a:p>
            <a:pPr marL="681038" lvl="2" indent="-342900">
              <a:buSzPct val="80000"/>
            </a:pPr>
            <a:r>
              <a:rPr lang="en-US" sz="1800" dirty="0" smtClean="0"/>
              <a:t>Individuals loaf on ground in drainages throughout airfield</a:t>
            </a:r>
          </a:p>
          <a:p>
            <a:pPr marL="681038" lvl="2" indent="-342900">
              <a:buSzPct val="80000"/>
            </a:pPr>
            <a:r>
              <a:rPr lang="en-US" sz="1800" dirty="0" smtClean="0"/>
              <a:t>Between 0 AGL to 500 AGL</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73093" y="3886200"/>
            <a:ext cx="2571750" cy="2286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34546"/>
          <a:stretch/>
        </p:blipFill>
        <p:spPr>
          <a:xfrm>
            <a:off x="5239662" y="3618271"/>
            <a:ext cx="2115670" cy="2424236"/>
          </a:xfrm>
          <a:prstGeom prst="rect">
            <a:avLst/>
          </a:prstGeom>
        </p:spPr>
      </p:pic>
    </p:spTree>
    <p:extLst>
      <p:ext uri="{BB962C8B-B14F-4D97-AF65-F5344CB8AC3E}">
        <p14:creationId xmlns:p14="http://schemas.microsoft.com/office/powerpoint/2010/main" xmlns="" val="138467890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5221" y="1397678"/>
            <a:ext cx="6239435" cy="2683812"/>
          </a:xfrm>
          <a:prstGeom prst="rect">
            <a:avLst/>
          </a:prstGeom>
        </p:spPr>
        <p:txBody>
          <a:bodyPr wrap="square">
            <a:spAutoFit/>
          </a:bodyPr>
          <a:lstStyle/>
          <a:p>
            <a:pPr marL="342900" lvl="1" indent="-342900" eaLnBrk="0" fontAlgn="base" hangingPunct="0">
              <a:spcBef>
                <a:spcPct val="20000"/>
              </a:spcBef>
              <a:spcAft>
                <a:spcPct val="0"/>
              </a:spcAft>
              <a:buClr>
                <a:srgbClr val="000066"/>
              </a:buClr>
              <a:buSzPct val="80000"/>
              <a:buFontTx/>
              <a:buChar char="•"/>
            </a:pPr>
            <a:r>
              <a:rPr lang="en-US" sz="2200" b="1" kern="0" dirty="0">
                <a:solidFill>
                  <a:srgbClr val="000066"/>
                </a:solidFill>
              </a:rPr>
              <a:t>Vultures (Large)</a:t>
            </a:r>
          </a:p>
          <a:p>
            <a:pPr marL="681038" lvl="2" indent="-342900" eaLnBrk="0" fontAlgn="base" hangingPunct="0">
              <a:spcBef>
                <a:spcPct val="20000"/>
              </a:spcBef>
              <a:spcAft>
                <a:spcPct val="0"/>
              </a:spcAft>
              <a:buClr>
                <a:srgbClr val="000066"/>
              </a:buClr>
              <a:buSzPct val="80000"/>
              <a:buFont typeface="Wingdings" pitchFamily="2" charset="2"/>
              <a:buChar char="w"/>
            </a:pPr>
            <a:r>
              <a:rPr lang="en-US" b="1" kern="0" dirty="0">
                <a:solidFill>
                  <a:srgbClr val="000066"/>
                </a:solidFill>
              </a:rPr>
              <a:t>Low densities of vultures for the past few weeks</a:t>
            </a:r>
          </a:p>
          <a:p>
            <a:pPr marL="681038" lvl="2" indent="-342900" eaLnBrk="0" fontAlgn="base" hangingPunct="0">
              <a:spcBef>
                <a:spcPct val="20000"/>
              </a:spcBef>
              <a:spcAft>
                <a:spcPct val="0"/>
              </a:spcAft>
              <a:buClr>
                <a:srgbClr val="000066"/>
              </a:buClr>
              <a:buSzPct val="80000"/>
              <a:buFont typeface="Wingdings" pitchFamily="2" charset="2"/>
              <a:buChar char="w"/>
            </a:pPr>
            <a:r>
              <a:rPr lang="en-US" b="1" kern="0" dirty="0">
                <a:solidFill>
                  <a:srgbClr val="000066"/>
                </a:solidFill>
              </a:rPr>
              <a:t>Expect groups of 1 to 10 vultures around the tree line along Runway and occasionally throughout the airspace, riding thermals.  </a:t>
            </a:r>
          </a:p>
          <a:p>
            <a:pPr marL="681038" lvl="2" indent="-342900" eaLnBrk="0" fontAlgn="base" hangingPunct="0">
              <a:spcBef>
                <a:spcPct val="20000"/>
              </a:spcBef>
              <a:spcAft>
                <a:spcPct val="0"/>
              </a:spcAft>
              <a:buClr>
                <a:srgbClr val="000066"/>
              </a:buClr>
              <a:buSzPct val="80000"/>
              <a:buFont typeface="Wingdings" pitchFamily="2" charset="2"/>
              <a:buChar char="w"/>
            </a:pPr>
            <a:r>
              <a:rPr lang="en-US" b="1" kern="0" dirty="0">
                <a:solidFill>
                  <a:srgbClr val="000066"/>
                </a:solidFill>
              </a:rPr>
              <a:t>Rainy weather = fewer vultures in the air.</a:t>
            </a:r>
          </a:p>
          <a:p>
            <a:pPr marL="681038" lvl="2" indent="-342900" eaLnBrk="0" fontAlgn="base" hangingPunct="0">
              <a:spcBef>
                <a:spcPct val="20000"/>
              </a:spcBef>
              <a:spcAft>
                <a:spcPct val="0"/>
              </a:spcAft>
              <a:buClr>
                <a:srgbClr val="000066"/>
              </a:buClr>
              <a:buSzPct val="80000"/>
              <a:buFont typeface="Wingdings" pitchFamily="2" charset="2"/>
              <a:buChar char="w"/>
            </a:pPr>
            <a:r>
              <a:rPr lang="en-US" b="1" kern="0" dirty="0">
                <a:solidFill>
                  <a:srgbClr val="000066"/>
                </a:solidFill>
              </a:rPr>
              <a:t>Between 0 AGL to 1500 AGL on clear days.</a:t>
            </a:r>
          </a:p>
          <a:p>
            <a:pPr marL="681038" lvl="2" indent="-342900" eaLnBrk="0" fontAlgn="base" hangingPunct="0">
              <a:spcBef>
                <a:spcPct val="20000"/>
              </a:spcBef>
              <a:spcAft>
                <a:spcPct val="0"/>
              </a:spcAft>
              <a:buClr>
                <a:srgbClr val="000066"/>
              </a:buClr>
              <a:buSzPct val="80000"/>
              <a:buFont typeface="Wingdings" pitchFamily="2" charset="2"/>
              <a:buChar char="w"/>
            </a:pPr>
            <a:endParaRPr lang="en-US" sz="2000" b="1" kern="0" dirty="0">
              <a:solidFill>
                <a:srgbClr val="000066"/>
              </a:solidFill>
            </a:endParaRPr>
          </a:p>
        </p:txBody>
      </p:sp>
      <p:sp>
        <p:nvSpPr>
          <p:cNvPr id="4" name="Rectangle 3"/>
          <p:cNvSpPr/>
          <p:nvPr/>
        </p:nvSpPr>
        <p:spPr>
          <a:xfrm>
            <a:off x="1123322" y="301087"/>
            <a:ext cx="6803231" cy="584775"/>
          </a:xfrm>
          <a:prstGeom prst="rect">
            <a:avLst/>
          </a:prstGeom>
        </p:spPr>
        <p:txBody>
          <a:bodyPr wrap="square">
            <a:spAutoFit/>
          </a:bodyPr>
          <a:lstStyle/>
          <a:p>
            <a:pPr algn="ctr" defTabSz="457200"/>
            <a:r>
              <a:rPr lang="en-US" sz="3200" b="1" dirty="0">
                <a:solidFill>
                  <a:srgbClr val="002A82">
                    <a:lumMod val="75000"/>
                  </a:srgbClr>
                </a:solidFill>
                <a:cs typeface="Arial" charset="0"/>
              </a:rPr>
              <a:t>BASH Wildlife </a:t>
            </a:r>
            <a:r>
              <a:rPr lang="en-US" sz="3200" b="1" dirty="0" smtClean="0">
                <a:solidFill>
                  <a:srgbClr val="002A82">
                    <a:lumMod val="75000"/>
                  </a:srgbClr>
                </a:solidFill>
                <a:cs typeface="Arial" charset="0"/>
              </a:rPr>
              <a:t>Hazards </a:t>
            </a:r>
            <a:endParaRPr lang="en-US" sz="3200" b="1" dirty="0">
              <a:solidFill>
                <a:srgbClr val="002A82">
                  <a:lumMod val="75000"/>
                </a:srgbClr>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11865" t="16775" b="9960"/>
          <a:stretch/>
        </p:blipFill>
        <p:spPr>
          <a:xfrm>
            <a:off x="4795391" y="3925297"/>
            <a:ext cx="2918012" cy="22660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05217" y="3926815"/>
            <a:ext cx="2392062" cy="2264485"/>
          </a:xfrm>
          <a:prstGeom prst="rect">
            <a:avLst/>
          </a:prstGeom>
        </p:spPr>
      </p:pic>
    </p:spTree>
    <p:extLst>
      <p:ext uri="{BB962C8B-B14F-4D97-AF65-F5344CB8AC3E}">
        <p14:creationId xmlns:p14="http://schemas.microsoft.com/office/powerpoint/2010/main" xmlns="" val="254724968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2" y="2590805"/>
            <a:ext cx="8382000" cy="2573013"/>
          </a:xfrm>
        </p:spPr>
        <p:txBody>
          <a:bodyPr>
            <a:normAutofit fontScale="92500" lnSpcReduction="10000"/>
          </a:bodyPr>
          <a:lstStyle/>
          <a:p>
            <a:r>
              <a:rPr lang="en-US" sz="4400" dirty="0" smtClean="0"/>
              <a:t>Schedule….</a:t>
            </a:r>
          </a:p>
          <a:p>
            <a:r>
              <a:rPr lang="en-US" sz="4400" b="1" i="1" dirty="0" smtClean="0">
                <a:solidFill>
                  <a:srgbClr val="FF0000"/>
                </a:solidFill>
                <a:effectLst>
                  <a:outerShdw blurRad="38100" dist="38100" dir="2700000" algn="tl">
                    <a:srgbClr val="000000">
                      <a:alpha val="43137"/>
                    </a:srgbClr>
                  </a:outerShdw>
                </a:effectLst>
              </a:rPr>
              <a:t>All Performers Must Sign the Waiver/or Participants Briefing Sheet Prior to performing</a:t>
            </a:r>
            <a:endParaRPr lang="en-US" sz="4400" b="1" i="1" dirty="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AIR SHOW SCHEDULE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537465"/>
            <a:ext cx="8382000" cy="3939539"/>
          </a:xfrm>
        </p:spPr>
        <p:txBody>
          <a:bodyPr>
            <a:normAutofit/>
          </a:bodyPr>
          <a:lstStyle/>
          <a:p>
            <a:r>
              <a:rPr lang="en-US" dirty="0" smtClean="0"/>
              <a:t>Photo/Banana/Arc passes must use the 500’ Show line for all aircraft</a:t>
            </a:r>
          </a:p>
          <a:p>
            <a:r>
              <a:rPr lang="en-US" dirty="0" smtClean="0"/>
              <a:t>Must Use the Corner Markers</a:t>
            </a:r>
          </a:p>
          <a:p>
            <a:r>
              <a:rPr lang="en-US" dirty="0" smtClean="0"/>
              <a:t>No aircraft lower than 100’ AGL when operating on or beyond the 500’ Show line, unless you have a surface level waiver</a:t>
            </a:r>
          </a:p>
          <a:p>
            <a:r>
              <a:rPr lang="en-US" dirty="0" smtClean="0"/>
              <a:t>Clearance of Clouds is waived within the TFR</a:t>
            </a:r>
          </a:p>
          <a:p>
            <a:r>
              <a:rPr lang="en-US" dirty="0" smtClean="0"/>
              <a:t>Maximum Speed is waived, </a:t>
            </a:r>
            <a:r>
              <a:rPr lang="en-US" b="1" i="1" u="sng" dirty="0" smtClean="0">
                <a:solidFill>
                  <a:srgbClr val="FF0000"/>
                </a:solidFill>
                <a:effectLst>
                  <a:outerShdw blurRad="38100" dist="38100" dir="2700000" algn="tl">
                    <a:srgbClr val="000000">
                      <a:alpha val="43137"/>
                    </a:srgbClr>
                  </a:outerShdw>
                </a:effectLst>
              </a:rPr>
              <a:t>NO SUPERSONIC!!</a:t>
            </a:r>
            <a:endParaRPr lang="en-US" b="1" i="1" u="sng" dirty="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WAIVER REVIEW</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1981207"/>
            <a:ext cx="8382000" cy="4776691"/>
          </a:xfrm>
        </p:spPr>
        <p:txBody>
          <a:bodyPr>
            <a:normAutofit/>
          </a:bodyPr>
          <a:lstStyle/>
          <a:p>
            <a:r>
              <a:rPr lang="en-US" sz="2800" dirty="0" smtClean="0"/>
              <a:t>NOTAM</a:t>
            </a:r>
          </a:p>
          <a:p>
            <a:r>
              <a:rPr lang="en-US" sz="2800" dirty="0" smtClean="0"/>
              <a:t>WAIVER</a:t>
            </a:r>
          </a:p>
          <a:p>
            <a:r>
              <a:rPr lang="en-US" sz="2800" dirty="0" smtClean="0"/>
              <a:t>EMERGENCIES</a:t>
            </a:r>
          </a:p>
          <a:p>
            <a:r>
              <a:rPr lang="en-US" sz="2800" dirty="0" smtClean="0"/>
              <a:t>AIRSHOW SCHEDULE</a:t>
            </a:r>
          </a:p>
          <a:p>
            <a:r>
              <a:rPr lang="en-US" sz="2800" dirty="0" smtClean="0"/>
              <a:t>ZERO ALTIMETERS</a:t>
            </a:r>
          </a:p>
          <a:p>
            <a:r>
              <a:rPr lang="en-US" sz="2800" dirty="0" smtClean="0"/>
              <a:t>SQUAWK 1200</a:t>
            </a:r>
          </a:p>
          <a:p>
            <a:r>
              <a:rPr lang="en-US" sz="2800" i="1" dirty="0" smtClean="0">
                <a:effectLst>
                  <a:outerShdw blurRad="38100" dist="38100" dir="2700000" algn="tl">
                    <a:srgbClr val="000000">
                      <a:alpha val="43137"/>
                    </a:srgbClr>
                  </a:outerShdw>
                </a:effectLst>
              </a:rPr>
              <a:t>DO NOT LEAVE HERE WITH ANY QUESTIONS!!!</a:t>
            </a:r>
          </a:p>
          <a:p>
            <a:r>
              <a:rPr lang="en-US" sz="2800" i="1" dirty="0" smtClean="0">
                <a:effectLst>
                  <a:outerShdw blurRad="38100" dist="38100" dir="2700000" algn="tl">
                    <a:srgbClr val="000000">
                      <a:alpha val="43137"/>
                    </a:srgbClr>
                  </a:outerShdw>
                </a:effectLst>
              </a:rPr>
              <a:t>WE DECONFLICT HERE AND NOW!!!</a:t>
            </a:r>
          </a:p>
          <a:p>
            <a:r>
              <a:rPr lang="en-US" sz="2800" b="1" i="1" u="sng" dirty="0" smtClean="0">
                <a:solidFill>
                  <a:srgbClr val="FF0000"/>
                </a:solidFill>
                <a:effectLst>
                  <a:outerShdw blurRad="38100" dist="38100" dir="2700000" algn="tl">
                    <a:srgbClr val="000000">
                      <a:alpha val="43137"/>
                    </a:srgbClr>
                  </a:outerShdw>
                </a:effectLst>
              </a:rPr>
              <a:t>“KNOCK IT OFF”</a:t>
            </a:r>
            <a:endParaRPr lang="en-US" sz="2800" b="1" i="1" u="sng" dirty="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BRIEFING REVIEW</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2" y="2286004"/>
            <a:ext cx="8382000" cy="3964161"/>
          </a:xfrm>
        </p:spPr>
        <p:txBody>
          <a:bodyPr>
            <a:normAutofit/>
          </a:bodyPr>
          <a:lstStyle/>
          <a:p>
            <a:r>
              <a:rPr lang="en-US" dirty="0" smtClean="0"/>
              <a:t>Everyone here is a </a:t>
            </a:r>
            <a:r>
              <a:rPr lang="en-US" i="1" dirty="0" smtClean="0">
                <a:solidFill>
                  <a:srgbClr val="FF0000"/>
                </a:solidFill>
                <a:effectLst>
                  <a:outerShdw blurRad="38100" dist="38100" dir="2700000" algn="tl">
                    <a:srgbClr val="000000">
                      <a:alpha val="43137"/>
                    </a:srgbClr>
                  </a:outerShdw>
                </a:effectLst>
              </a:rPr>
              <a:t>“Safety Official”</a:t>
            </a:r>
          </a:p>
          <a:p>
            <a:r>
              <a:rPr lang="en-US" dirty="0" smtClean="0"/>
              <a:t>We all need to</a:t>
            </a:r>
          </a:p>
          <a:p>
            <a:pPr lvl="1"/>
            <a:r>
              <a:rPr lang="en-US" i="1" dirty="0" smtClean="0">
                <a:solidFill>
                  <a:srgbClr val="FF0000"/>
                </a:solidFill>
                <a:effectLst>
                  <a:outerShdw blurRad="38100" dist="38100" dir="2700000" algn="tl">
                    <a:srgbClr val="000000">
                      <a:alpha val="43137"/>
                    </a:srgbClr>
                  </a:outerShdw>
                </a:effectLst>
              </a:rPr>
              <a:t>Ask</a:t>
            </a:r>
          </a:p>
          <a:p>
            <a:pPr lvl="1"/>
            <a:r>
              <a:rPr lang="en-US" i="1" dirty="0" smtClean="0">
                <a:solidFill>
                  <a:srgbClr val="FF0000"/>
                </a:solidFill>
                <a:effectLst>
                  <a:outerShdw blurRad="38100" dist="38100" dir="2700000" algn="tl">
                    <a:srgbClr val="000000">
                      <a:alpha val="43137"/>
                    </a:srgbClr>
                  </a:outerShdw>
                </a:effectLst>
              </a:rPr>
              <a:t>Look</a:t>
            </a:r>
          </a:p>
          <a:p>
            <a:pPr lvl="1"/>
            <a:r>
              <a:rPr lang="en-US" i="1" dirty="0" smtClean="0">
                <a:solidFill>
                  <a:srgbClr val="FF0000"/>
                </a:solidFill>
                <a:effectLst>
                  <a:outerShdw blurRad="38100" dist="38100" dir="2700000" algn="tl">
                    <a:srgbClr val="000000">
                      <a:alpha val="43137"/>
                    </a:srgbClr>
                  </a:outerShdw>
                </a:effectLst>
              </a:rPr>
              <a:t>Listen</a:t>
            </a:r>
          </a:p>
          <a:p>
            <a:pPr lvl="1"/>
            <a:r>
              <a:rPr lang="en-US" i="1" dirty="0" smtClean="0">
                <a:solidFill>
                  <a:srgbClr val="FF0000"/>
                </a:solidFill>
                <a:effectLst>
                  <a:outerShdw blurRad="38100" dist="38100" dir="2700000" algn="tl">
                    <a:srgbClr val="000000">
                      <a:alpha val="43137"/>
                    </a:srgbClr>
                  </a:outerShdw>
                </a:effectLst>
              </a:rPr>
              <a:t>Act</a:t>
            </a:r>
          </a:p>
          <a:p>
            <a:r>
              <a:rPr lang="en-US" i="1" dirty="0" smtClean="0">
                <a:effectLst>
                  <a:outerShdw blurRad="38100" dist="38100" dir="2700000" algn="tl">
                    <a:srgbClr val="000000">
                      <a:alpha val="43137"/>
                    </a:srgbClr>
                  </a:outerShdw>
                </a:effectLst>
              </a:rPr>
              <a:t>Everything should be Routine</a:t>
            </a:r>
          </a:p>
          <a:p>
            <a:r>
              <a:rPr lang="en-US" b="1" i="1" u="sng" dirty="0" smtClean="0">
                <a:solidFill>
                  <a:srgbClr val="FF0000"/>
                </a:solidFill>
                <a:effectLst>
                  <a:outerShdw blurRad="38100" dist="38100" dir="2700000" algn="tl">
                    <a:srgbClr val="000000">
                      <a:alpha val="43137"/>
                    </a:srgbClr>
                  </a:outerShdw>
                </a:effectLst>
              </a:rPr>
              <a:t>Please Speak Up!!</a:t>
            </a:r>
            <a:endParaRPr lang="en-US" b="1" i="1" u="sng" dirty="0">
              <a:solidFill>
                <a:srgbClr val="FF000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SAFETY ISSUES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2" y="381005"/>
            <a:ext cx="8382000" cy="997196"/>
          </a:xfrm>
        </p:spPr>
        <p:txBody>
          <a:bodyPr>
            <a:normAutofit fontScale="90000"/>
          </a:bodyPr>
          <a:lstStyle/>
          <a:p>
            <a:r>
              <a:rPr lang="en-US" sz="4800" dirty="0" smtClean="0"/>
              <a:t>HUMAN FACTORS</a:t>
            </a:r>
            <a:br>
              <a:rPr lang="en-US" sz="4800" dirty="0" smtClean="0"/>
            </a:br>
            <a:r>
              <a:rPr lang="en-US" sz="4800" dirty="0" smtClean="0"/>
              <a:t>“</a:t>
            </a:r>
            <a:r>
              <a:rPr lang="en-US" sz="2400" dirty="0" smtClean="0"/>
              <a:t>Over 80% of ALL accidents in aviation involve human error”</a:t>
            </a:r>
            <a:endParaRPr lang="en-US" sz="4400" dirty="0"/>
          </a:p>
        </p:txBody>
      </p:sp>
      <p:sp>
        <p:nvSpPr>
          <p:cNvPr id="3" name="Text Placeholder 2"/>
          <p:cNvSpPr>
            <a:spLocks noGrp="1"/>
          </p:cNvSpPr>
          <p:nvPr>
            <p:ph type="body" sz="quarter" idx="10"/>
          </p:nvPr>
        </p:nvSpPr>
        <p:spPr>
          <a:xfrm>
            <a:off x="533405" y="1815408"/>
            <a:ext cx="3429001" cy="4801317"/>
          </a:xfrm>
        </p:spPr>
        <p:txBody>
          <a:bodyPr>
            <a:normAutofit lnSpcReduction="10000"/>
          </a:bodyPr>
          <a:lstStyle/>
          <a:p>
            <a:r>
              <a:rPr lang="en-US" sz="2400" dirty="0" smtClean="0"/>
              <a:t>Lack of Communication</a:t>
            </a:r>
          </a:p>
          <a:p>
            <a:r>
              <a:rPr lang="en-US" sz="2400" dirty="0" smtClean="0"/>
              <a:t>Lack </a:t>
            </a:r>
            <a:r>
              <a:rPr lang="en-US" sz="2400" dirty="0"/>
              <a:t>of Teamwork</a:t>
            </a:r>
          </a:p>
          <a:p>
            <a:r>
              <a:rPr lang="en-US" sz="2400" dirty="0"/>
              <a:t>Fatigue</a:t>
            </a:r>
          </a:p>
          <a:p>
            <a:r>
              <a:rPr lang="en-US" sz="2400" dirty="0"/>
              <a:t>Lack of Resources</a:t>
            </a:r>
          </a:p>
          <a:p>
            <a:r>
              <a:rPr lang="en-US" sz="2400" dirty="0"/>
              <a:t>Pressure</a:t>
            </a:r>
          </a:p>
          <a:p>
            <a:r>
              <a:rPr lang="en-US" sz="2400" dirty="0"/>
              <a:t>Lack of Assertiveness</a:t>
            </a:r>
          </a:p>
          <a:p>
            <a:r>
              <a:rPr lang="en-US" sz="2400" dirty="0"/>
              <a:t>Stress</a:t>
            </a:r>
          </a:p>
          <a:p>
            <a:r>
              <a:rPr lang="en-US" sz="2400" dirty="0"/>
              <a:t>Lack of Awareness</a:t>
            </a:r>
          </a:p>
          <a:p>
            <a:r>
              <a:rPr lang="en-US" sz="2400" dirty="0"/>
              <a:t>Norms</a:t>
            </a:r>
          </a:p>
          <a:p>
            <a:r>
              <a:rPr lang="en-US" sz="2400" dirty="0"/>
              <a:t>Complacency</a:t>
            </a:r>
          </a:p>
          <a:p>
            <a:r>
              <a:rPr lang="en-US" sz="2400" dirty="0"/>
              <a:t>Lack of Knowledge</a:t>
            </a:r>
          </a:p>
          <a:p>
            <a:r>
              <a:rPr lang="en-US" sz="2400" dirty="0"/>
              <a:t>Distraction</a:t>
            </a:r>
          </a:p>
        </p:txBody>
      </p:sp>
      <p:sp>
        <p:nvSpPr>
          <p:cNvPr id="4" name="TextBox 3"/>
          <p:cNvSpPr txBox="1"/>
          <p:nvPr/>
        </p:nvSpPr>
        <p:spPr>
          <a:xfrm>
            <a:off x="4354205" y="4343408"/>
            <a:ext cx="4136069" cy="1015663"/>
          </a:xfrm>
          <a:prstGeom prst="rect">
            <a:avLst/>
          </a:prstGeom>
          <a:noFill/>
        </p:spPr>
        <p:txBody>
          <a:bodyPr wrap="none" rtlCol="0">
            <a:spAutoFit/>
          </a:bodyPr>
          <a:lstStyle/>
          <a:p>
            <a:pPr algn="ctr"/>
            <a:r>
              <a:rPr lang="en-US" sz="2000" b="1" i="1" dirty="0" smtClean="0">
                <a:solidFill>
                  <a:srgbClr val="FF0000"/>
                </a:solidFill>
              </a:rPr>
              <a:t>Which of these could you experience </a:t>
            </a:r>
          </a:p>
          <a:p>
            <a:pPr algn="ctr"/>
            <a:r>
              <a:rPr lang="en-US" sz="2000" b="1" i="1" dirty="0">
                <a:solidFill>
                  <a:srgbClr val="FF0000"/>
                </a:solidFill>
              </a:rPr>
              <a:t>t</a:t>
            </a:r>
            <a:r>
              <a:rPr lang="en-US" sz="2000" b="1" i="1" dirty="0" smtClean="0">
                <a:solidFill>
                  <a:srgbClr val="FF0000"/>
                </a:solidFill>
              </a:rPr>
              <a:t>hat might effect your performance?</a:t>
            </a:r>
            <a:endParaRPr lang="en-US" sz="2000" b="1" i="1" dirty="0">
              <a:solidFill>
                <a:srgbClr val="FF0000"/>
              </a:solidFill>
            </a:endParaRPr>
          </a:p>
          <a:p>
            <a:pPr algn="ctr"/>
            <a:r>
              <a:rPr lang="en-US" sz="2000" b="1" i="1" dirty="0" smtClean="0">
                <a:solidFill>
                  <a:srgbClr val="FF0000"/>
                </a:solidFill>
              </a:rPr>
              <a:t>And, what can you do about it?</a:t>
            </a:r>
          </a:p>
        </p:txBody>
      </p:sp>
      <p:sp>
        <p:nvSpPr>
          <p:cNvPr id="5" name="TextBox 4"/>
          <p:cNvSpPr txBox="1"/>
          <p:nvPr/>
        </p:nvSpPr>
        <p:spPr>
          <a:xfrm>
            <a:off x="4635107" y="3707961"/>
            <a:ext cx="3632726" cy="646331"/>
          </a:xfrm>
          <a:prstGeom prst="rect">
            <a:avLst/>
          </a:prstGeom>
          <a:noFill/>
        </p:spPr>
        <p:txBody>
          <a:bodyPr wrap="none" rtlCol="0">
            <a:spAutoFit/>
          </a:bodyPr>
          <a:lstStyle/>
          <a:p>
            <a:r>
              <a:rPr lang="en-US" sz="3600" i="1" dirty="0" smtClean="0">
                <a:solidFill>
                  <a:srgbClr val="FF0000"/>
                </a:solidFill>
                <a:effectLst>
                  <a:outerShdw blurRad="38100" dist="38100" dir="2700000" algn="tl">
                    <a:srgbClr val="000000">
                      <a:alpha val="43137"/>
                    </a:srgbClr>
                  </a:outerShdw>
                </a:effectLst>
              </a:rPr>
              <a:t>“The Dirty Dozen”</a:t>
            </a:r>
            <a:endParaRPr lang="en-US" sz="36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370258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INTRODUCTIONS</a:t>
            </a:r>
            <a:endParaRPr lang="en-US" dirty="0"/>
          </a:p>
        </p:txBody>
      </p:sp>
      <p:sp>
        <p:nvSpPr>
          <p:cNvPr id="10" name="Text Placeholder 9"/>
          <p:cNvSpPr>
            <a:spLocks noGrp="1"/>
          </p:cNvSpPr>
          <p:nvPr>
            <p:ph type="body" sz="quarter" idx="10"/>
          </p:nvPr>
        </p:nvSpPr>
        <p:spPr>
          <a:xfrm>
            <a:off x="228603" y="2057399"/>
            <a:ext cx="8371115" cy="4800603"/>
          </a:xfrm>
        </p:spPr>
        <p:txBody>
          <a:bodyPr>
            <a:noAutofit/>
          </a:bodyPr>
          <a:lstStyle/>
          <a:p>
            <a:pPr>
              <a:buSzPct val="110000"/>
            </a:pPr>
            <a:r>
              <a:rPr lang="en-US" sz="2800" dirty="0" smtClean="0"/>
              <a:t>Wing Commander – Col Dan </a:t>
            </a:r>
            <a:r>
              <a:rPr lang="en-US" sz="2800" dirty="0" err="1" smtClean="0"/>
              <a:t>Tulley</a:t>
            </a:r>
            <a:endParaRPr lang="en-US" sz="2800" dirty="0" smtClean="0"/>
          </a:p>
          <a:p>
            <a:pPr>
              <a:buSzPct val="110000"/>
            </a:pPr>
            <a:r>
              <a:rPr lang="en-US" sz="2800" dirty="0" smtClean="0"/>
              <a:t>Air </a:t>
            </a:r>
            <a:r>
              <a:rPr lang="en-US" sz="2800" dirty="0"/>
              <a:t>Show </a:t>
            </a:r>
            <a:r>
              <a:rPr lang="en-US" sz="2800" dirty="0" smtClean="0"/>
              <a:t>Director </a:t>
            </a:r>
            <a:r>
              <a:rPr lang="en-US" sz="2800" dirty="0"/>
              <a:t>– </a:t>
            </a:r>
            <a:r>
              <a:rPr lang="en-US" sz="2800" dirty="0" smtClean="0"/>
              <a:t>Maj Ryan </a:t>
            </a:r>
            <a:r>
              <a:rPr lang="en-US" sz="2800" dirty="0" err="1" smtClean="0"/>
              <a:t>Garlow</a:t>
            </a:r>
            <a:endParaRPr lang="en-US" sz="2800" dirty="0" smtClean="0"/>
          </a:p>
          <a:p>
            <a:pPr>
              <a:buSzPct val="110000"/>
            </a:pPr>
            <a:r>
              <a:rPr lang="en-US" sz="2800" dirty="0" smtClean="0"/>
              <a:t>Deputy Director – Lt Col John Schwartz</a:t>
            </a:r>
            <a:endParaRPr lang="en-US" sz="2800" dirty="0"/>
          </a:p>
          <a:p>
            <a:pPr>
              <a:buSzPct val="110000"/>
            </a:pPr>
            <a:r>
              <a:rPr lang="en-US" sz="2800" dirty="0" smtClean="0"/>
              <a:t>Air Ops – Lt Col Randy Naylor</a:t>
            </a:r>
          </a:p>
          <a:p>
            <a:pPr>
              <a:buSzPct val="110000"/>
            </a:pPr>
            <a:r>
              <a:rPr lang="en-US" sz="2800" dirty="0" smtClean="0"/>
              <a:t>Ground Boss – Maj Andy Calhoun</a:t>
            </a:r>
          </a:p>
          <a:p>
            <a:pPr>
              <a:buSzPct val="110000"/>
            </a:pPr>
            <a:r>
              <a:rPr lang="en-US" sz="2800" dirty="0" smtClean="0"/>
              <a:t>Ramp Coordinator – Buck McLaughlin</a:t>
            </a:r>
          </a:p>
          <a:p>
            <a:pPr>
              <a:buSzPct val="110000"/>
            </a:pPr>
            <a:r>
              <a:rPr lang="en-US" sz="2800" dirty="0" smtClean="0"/>
              <a:t>Air Boss – George Cline</a:t>
            </a:r>
          </a:p>
          <a:p>
            <a:pPr>
              <a:buSzPct val="110000"/>
            </a:pPr>
            <a:r>
              <a:rPr lang="en-US" sz="2800" dirty="0" smtClean="0"/>
              <a:t>Narrator – Larry Strain</a:t>
            </a:r>
          </a:p>
          <a:p>
            <a:pPr>
              <a:buSzPct val="110000"/>
            </a:pPr>
            <a:r>
              <a:rPr lang="en-US" sz="2800" dirty="0" smtClean="0"/>
              <a:t>ATCT – Capt Steve Parent</a:t>
            </a:r>
          </a:p>
          <a:p>
            <a:pPr>
              <a:buSzPct val="110000"/>
            </a:pPr>
            <a:r>
              <a:rPr lang="en-US" sz="2800" dirty="0" smtClean="0"/>
              <a:t>FAA – Dave Bear </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 calcmode="lin" valueType="num">
                                      <p:cBhvr additive="base">
                                        <p:cTn id="35"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 calcmode="lin" valueType="num">
                                      <p:cBhvr additive="base">
                                        <p:cTn id="39"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 calcmode="lin" valueType="num">
                                      <p:cBhvr additive="base">
                                        <p:cTn id="43"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981203"/>
            <a:ext cx="8382000" cy="4876801"/>
          </a:xfrm>
        </p:spPr>
        <p:txBody>
          <a:bodyPr>
            <a:normAutofit/>
          </a:bodyPr>
          <a:lstStyle/>
          <a:p>
            <a:r>
              <a:rPr lang="en-US" sz="3200" dirty="0" smtClean="0"/>
              <a:t>Apply Risk Management</a:t>
            </a:r>
          </a:p>
          <a:p>
            <a:pPr lvl="1"/>
            <a:r>
              <a:rPr lang="en-US" sz="2800" dirty="0" smtClean="0"/>
              <a:t>Don’t accept Unnecessary </a:t>
            </a:r>
            <a:r>
              <a:rPr lang="en-US" sz="2800" b="1" i="1" dirty="0" smtClean="0">
                <a:solidFill>
                  <a:srgbClr val="FF0000"/>
                </a:solidFill>
                <a:effectLst>
                  <a:outerShdw blurRad="38100" dist="38100" dir="2700000" algn="tl">
                    <a:srgbClr val="000000">
                      <a:alpha val="43137"/>
                    </a:srgbClr>
                  </a:outerShdw>
                </a:effectLst>
              </a:rPr>
              <a:t>“RISK”</a:t>
            </a:r>
          </a:p>
          <a:p>
            <a:pPr lvl="1"/>
            <a:r>
              <a:rPr lang="en-US" sz="2800" dirty="0" smtClean="0"/>
              <a:t>Use good Judgment and Air Sense, </a:t>
            </a:r>
          </a:p>
          <a:p>
            <a:pPr lvl="1"/>
            <a:r>
              <a:rPr lang="en-US" sz="2800" dirty="0" smtClean="0"/>
              <a:t>Be Responsible, </a:t>
            </a:r>
            <a:r>
              <a:rPr lang="en-US" sz="2800" b="1" i="1" dirty="0" smtClean="0">
                <a:solidFill>
                  <a:srgbClr val="FF0000"/>
                </a:solidFill>
                <a:effectLst>
                  <a:outerShdw blurRad="38100" dist="38100" dir="2700000" algn="tl">
                    <a:srgbClr val="000000">
                      <a:alpha val="43137"/>
                    </a:srgbClr>
                  </a:outerShdw>
                </a:effectLst>
              </a:rPr>
              <a:t>“Get Yourself Prepared”</a:t>
            </a:r>
            <a:r>
              <a:rPr lang="en-US" sz="2800" b="1" i="1" dirty="0" smtClean="0">
                <a:solidFill>
                  <a:srgbClr val="FF0000"/>
                </a:solidFill>
              </a:rPr>
              <a:t> </a:t>
            </a:r>
            <a:r>
              <a:rPr lang="en-US" sz="2800" b="1" i="1" dirty="0" smtClean="0">
                <a:solidFill>
                  <a:srgbClr val="FF0000"/>
                </a:solidFill>
                <a:effectLst>
                  <a:outerShdw blurRad="38100" dist="38100" dir="2700000" algn="tl">
                    <a:srgbClr val="000000">
                      <a:alpha val="43137"/>
                    </a:srgbClr>
                  </a:outerShdw>
                </a:effectLst>
              </a:rPr>
              <a:t>Preserve 30 min bubble</a:t>
            </a:r>
          </a:p>
          <a:p>
            <a:pPr lvl="1"/>
            <a:r>
              <a:rPr lang="en-US" sz="2800" dirty="0" smtClean="0"/>
              <a:t>Avoid </a:t>
            </a:r>
            <a:r>
              <a:rPr lang="en-US" sz="2800" b="1" i="1" dirty="0" smtClean="0">
                <a:solidFill>
                  <a:srgbClr val="FF0000"/>
                </a:solidFill>
              </a:rPr>
              <a:t>“</a:t>
            </a:r>
            <a:r>
              <a:rPr lang="en-US" sz="2800" b="1" i="1" dirty="0" smtClean="0">
                <a:solidFill>
                  <a:srgbClr val="FF0000"/>
                </a:solidFill>
                <a:effectLst>
                  <a:outerShdw blurRad="38100" dist="38100" dir="2700000" algn="tl">
                    <a:srgbClr val="000000">
                      <a:alpha val="43137"/>
                    </a:srgbClr>
                  </a:outerShdw>
                </a:effectLst>
              </a:rPr>
              <a:t>Outside Distractions” Delegate</a:t>
            </a:r>
          </a:p>
          <a:p>
            <a:r>
              <a:rPr lang="en-US" sz="3200" dirty="0" smtClean="0"/>
              <a:t>Safety is </a:t>
            </a:r>
            <a:r>
              <a:rPr lang="en-US" sz="3200" b="1" i="1" dirty="0" smtClean="0">
                <a:solidFill>
                  <a:srgbClr val="FF0000"/>
                </a:solidFill>
                <a:effectLst>
                  <a:outerShdw blurRad="38100" dist="38100" dir="2700000" algn="tl">
                    <a:srgbClr val="000000">
                      <a:alpha val="43137"/>
                    </a:srgbClr>
                  </a:outerShdw>
                </a:effectLst>
              </a:rPr>
              <a:t>“Everyone’s Job!!”</a:t>
            </a:r>
          </a:p>
          <a:p>
            <a:r>
              <a:rPr lang="en-US" sz="3200" dirty="0" smtClean="0"/>
              <a:t>Make an </a:t>
            </a:r>
            <a:r>
              <a:rPr lang="en-US" sz="3200" b="1" i="1" dirty="0" smtClean="0">
                <a:solidFill>
                  <a:srgbClr val="FF0000"/>
                </a:solidFill>
                <a:effectLst>
                  <a:outerShdw blurRad="38100" dist="38100" dir="2700000" algn="tl">
                    <a:srgbClr val="000000">
                      <a:alpha val="43137"/>
                    </a:srgbClr>
                  </a:outerShdw>
                </a:effectLst>
              </a:rPr>
              <a:t>“Individual Commitment” </a:t>
            </a:r>
            <a:r>
              <a:rPr lang="en-US" sz="3200" dirty="0" smtClean="0"/>
              <a:t>to apply good safety techniques</a:t>
            </a:r>
            <a:endParaRPr lang="en-US" sz="3200" dirty="0"/>
          </a:p>
        </p:txBody>
      </p:sp>
      <p:sp>
        <p:nvSpPr>
          <p:cNvPr id="2" name="Title 1"/>
          <p:cNvSpPr>
            <a:spLocks noGrp="1"/>
          </p:cNvSpPr>
          <p:nvPr>
            <p:ph type="title"/>
          </p:nvPr>
        </p:nvSpPr>
        <p:spPr>
          <a:xfrm>
            <a:off x="381002" y="304802"/>
            <a:ext cx="8382000" cy="664797"/>
          </a:xfrm>
        </p:spPr>
        <p:txBody>
          <a:bodyPr>
            <a:normAutofit fontScale="90000"/>
          </a:bodyPr>
          <a:lstStyle/>
          <a:p>
            <a:r>
              <a:rPr lang="en-US" sz="4800" dirty="0" smtClean="0"/>
              <a:t>HUMAN FACTORS</a:t>
            </a:r>
            <a:endParaRPr lang="en-US" sz="4800"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rrowheads="1"/>
          </p:cNvPicPr>
          <p:nvPr>
            <p:ph idx="1"/>
          </p:nvPr>
        </p:nvPicPr>
        <p:blipFill>
          <a:blip r:embed="rId2" cstate="print"/>
          <a:srcRect/>
          <a:stretch>
            <a:fillRect/>
          </a:stretch>
        </p:blipFill>
        <p:spPr>
          <a:xfrm>
            <a:off x="876306" y="1295403"/>
            <a:ext cx="7086601" cy="3048000"/>
          </a:xfrm>
        </p:spPr>
      </p:pic>
      <p:sp>
        <p:nvSpPr>
          <p:cNvPr id="2" name="Title 1"/>
          <p:cNvSpPr>
            <a:spLocks noGrp="1"/>
          </p:cNvSpPr>
          <p:nvPr>
            <p:ph type="title"/>
          </p:nvPr>
        </p:nvSpPr>
        <p:spPr/>
        <p:txBody>
          <a:bodyPr/>
          <a:lstStyle/>
          <a:p>
            <a:r>
              <a:rPr lang="en-US" dirty="0" smtClean="0"/>
              <a:t>THE BIG PICTURE</a:t>
            </a:r>
            <a:endParaRPr lang="en-US" dirty="0"/>
          </a:p>
        </p:txBody>
      </p:sp>
      <p:sp>
        <p:nvSpPr>
          <p:cNvPr id="5" name="TextBox 4"/>
          <p:cNvSpPr txBox="1"/>
          <p:nvPr/>
        </p:nvSpPr>
        <p:spPr>
          <a:xfrm>
            <a:off x="1371600" y="4267200"/>
            <a:ext cx="6096000" cy="2308324"/>
          </a:xfrm>
          <a:prstGeom prst="rect">
            <a:avLst/>
          </a:prstGeom>
          <a:noFill/>
        </p:spPr>
        <p:txBody>
          <a:bodyPr wrap="square" rtlCol="0">
            <a:spAutoFit/>
          </a:bodyPr>
          <a:lstStyle/>
          <a:p>
            <a:pPr algn="ctr"/>
            <a:r>
              <a:rPr lang="en-US" sz="4800" b="1" i="1" dirty="0" smtClean="0">
                <a:solidFill>
                  <a:srgbClr val="CC3300"/>
                </a:solidFill>
                <a:effectLst>
                  <a:outerShdw blurRad="38100" dist="38100" dir="2700000" algn="tl">
                    <a:srgbClr val="000000">
                      <a:alpha val="43137"/>
                    </a:srgbClr>
                  </a:outerShdw>
                </a:effectLst>
                <a:latin typeface="+mj-lt"/>
              </a:rPr>
              <a:t>SAFE AIR SHOW</a:t>
            </a:r>
          </a:p>
          <a:p>
            <a:pPr algn="ctr"/>
            <a:r>
              <a:rPr lang="en-US" sz="4800" b="1" i="1" dirty="0" smtClean="0">
                <a:solidFill>
                  <a:srgbClr val="CC3300"/>
                </a:solidFill>
                <a:effectLst>
                  <a:outerShdw blurRad="38100" dist="38100" dir="2700000" algn="tl">
                    <a:srgbClr val="000000">
                      <a:alpha val="43137"/>
                    </a:srgbClr>
                  </a:outerShdw>
                </a:effectLst>
                <a:latin typeface="+mj-lt"/>
              </a:rPr>
              <a:t>and</a:t>
            </a:r>
          </a:p>
          <a:p>
            <a:pPr algn="ctr"/>
            <a:r>
              <a:rPr lang="en-US" sz="4800" b="1" i="1" dirty="0" smtClean="0">
                <a:solidFill>
                  <a:srgbClr val="CC3300"/>
                </a:solidFill>
                <a:effectLst>
                  <a:outerShdw blurRad="38100" dist="38100" dir="2700000" algn="tl">
                    <a:srgbClr val="000000">
                      <a:alpha val="43137"/>
                    </a:srgbClr>
                  </a:outerShdw>
                </a:effectLst>
                <a:latin typeface="+mj-lt"/>
              </a:rPr>
              <a:t>ZERO MISHAPS</a:t>
            </a:r>
            <a:endParaRPr lang="en-US" sz="4800" b="1" i="1" dirty="0">
              <a:solidFill>
                <a:srgbClr val="CC3300"/>
              </a:solidFill>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905004"/>
            <a:ext cx="8382000" cy="4616649"/>
          </a:xfrm>
        </p:spPr>
        <p:txBody>
          <a:bodyPr>
            <a:normAutofit fontScale="62500" lnSpcReduction="20000"/>
          </a:bodyPr>
          <a:lstStyle/>
          <a:p>
            <a:r>
              <a:rPr lang="en-US" sz="4000" i="1" dirty="0" smtClean="0"/>
              <a:t>FAA - IIC</a:t>
            </a:r>
          </a:p>
          <a:p>
            <a:r>
              <a:rPr lang="en-US" sz="4000" i="1" dirty="0" smtClean="0"/>
              <a:t>ATCT</a:t>
            </a:r>
          </a:p>
          <a:p>
            <a:r>
              <a:rPr lang="en-US" sz="4000" i="1" dirty="0" smtClean="0"/>
              <a:t>NARRATOR</a:t>
            </a:r>
          </a:p>
          <a:p>
            <a:r>
              <a:rPr lang="en-US" sz="4000" i="1" dirty="0" smtClean="0"/>
              <a:t>GROUND OPS</a:t>
            </a:r>
          </a:p>
          <a:p>
            <a:r>
              <a:rPr lang="en-US" sz="4000" i="1" dirty="0" smtClean="0"/>
              <a:t>EMERGENCY PERSONNEL</a:t>
            </a:r>
          </a:p>
          <a:p>
            <a:r>
              <a:rPr lang="en-US" sz="4000" i="1" dirty="0" smtClean="0"/>
              <a:t>SECURITY</a:t>
            </a:r>
          </a:p>
          <a:p>
            <a:r>
              <a:rPr lang="en-US" sz="4000" i="1" dirty="0" smtClean="0"/>
              <a:t>SAFETY</a:t>
            </a:r>
          </a:p>
          <a:p>
            <a:r>
              <a:rPr lang="en-US" sz="4000" i="1" dirty="0" smtClean="0"/>
              <a:t>BASE OPS</a:t>
            </a:r>
          </a:p>
          <a:p>
            <a:r>
              <a:rPr lang="en-US" sz="4000" i="1" dirty="0" smtClean="0"/>
              <a:t>PUBLIC AFFAIRS</a:t>
            </a:r>
          </a:p>
          <a:p>
            <a:r>
              <a:rPr lang="en-US" sz="4000" i="1" dirty="0" smtClean="0"/>
              <a:t>AIR OPS DIRECTOR</a:t>
            </a:r>
          </a:p>
          <a:p>
            <a:r>
              <a:rPr lang="en-US" sz="4000" i="1" dirty="0" smtClean="0"/>
              <a:t>AIR SHOW DIRECTOR</a:t>
            </a:r>
          </a:p>
          <a:p>
            <a:r>
              <a:rPr lang="en-US" sz="4000" i="1" dirty="0" smtClean="0"/>
              <a:t>WING COMMANDER</a:t>
            </a:r>
            <a:endParaRPr lang="en-US" sz="4000" i="1" dirty="0"/>
          </a:p>
        </p:txBody>
      </p:sp>
      <p:sp>
        <p:nvSpPr>
          <p:cNvPr id="2" name="Title 1"/>
          <p:cNvSpPr>
            <a:spLocks noGrp="1"/>
          </p:cNvSpPr>
          <p:nvPr>
            <p:ph type="title"/>
          </p:nvPr>
        </p:nvSpPr>
        <p:spPr/>
        <p:txBody>
          <a:bodyPr/>
          <a:lstStyle/>
          <a:p>
            <a:r>
              <a:rPr lang="en-US" dirty="0" smtClean="0"/>
              <a:t>COMMENTS/QUESTIONS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2" y="2438405"/>
            <a:ext cx="8382000" cy="3148555"/>
          </a:xfrm>
        </p:spPr>
        <p:txBody>
          <a:bodyPr>
            <a:normAutofit fontScale="92500" lnSpcReduction="20000"/>
          </a:bodyPr>
          <a:lstStyle/>
          <a:p>
            <a:pPr algn="ctr">
              <a:buClr>
                <a:srgbClr val="FF0000"/>
              </a:buClr>
              <a:buSzPct val="115000"/>
              <a:buFont typeface="Webdings" pitchFamily="18" charset="2"/>
              <a:buChar char=""/>
            </a:pPr>
            <a:r>
              <a:rPr lang="en-US" sz="6600" b="1" i="1" dirty="0" smtClean="0">
                <a:effectLst>
                  <a:outerShdw blurRad="38100" dist="38100" dir="2700000" algn="tl">
                    <a:srgbClr val="000000">
                      <a:alpha val="43137"/>
                    </a:srgbClr>
                  </a:outerShdw>
                </a:effectLst>
              </a:rPr>
              <a:t>   Sunday</a:t>
            </a:r>
          </a:p>
          <a:p>
            <a:pPr algn="ctr">
              <a:buClr>
                <a:srgbClr val="FF0000"/>
              </a:buClr>
              <a:buSzPct val="115000"/>
              <a:buFont typeface="Webdings" pitchFamily="18" charset="2"/>
              <a:buChar char=""/>
            </a:pPr>
            <a:r>
              <a:rPr lang="en-US" sz="6600" b="1" i="1" dirty="0" smtClean="0">
                <a:effectLst>
                  <a:outerShdw blurRad="38100" dist="38100" dir="2700000" algn="tl">
                    <a:srgbClr val="000000">
                      <a:alpha val="43137"/>
                    </a:srgbClr>
                  </a:outerShdw>
                </a:effectLst>
              </a:rPr>
              <a:t>   </a:t>
            </a:r>
            <a:r>
              <a:rPr lang="en-US" sz="7800" b="1" i="1" dirty="0" smtClean="0">
                <a:effectLst>
                  <a:outerShdw blurRad="38100" dist="38100" dir="2700000" algn="tl">
                    <a:srgbClr val="000000">
                      <a:alpha val="43137"/>
                    </a:srgbClr>
                  </a:outerShdw>
                </a:effectLst>
              </a:rPr>
              <a:t>0</a:t>
            </a:r>
            <a:r>
              <a:rPr lang="en-US" sz="6600" b="1" i="1" dirty="0" smtClean="0">
                <a:effectLst>
                  <a:outerShdw blurRad="38100" dist="38100" dir="2700000" algn="tl">
                    <a:srgbClr val="000000">
                      <a:alpha val="43137"/>
                    </a:srgbClr>
                  </a:outerShdw>
                </a:effectLst>
              </a:rPr>
              <a:t>8:</a:t>
            </a:r>
            <a:r>
              <a:rPr lang="en-US" sz="7800" b="1" i="1" dirty="0" smtClean="0">
                <a:effectLst>
                  <a:outerShdw blurRad="38100" dist="38100" dir="2700000" algn="tl">
                    <a:srgbClr val="000000">
                      <a:alpha val="43137"/>
                    </a:srgbClr>
                  </a:outerShdw>
                </a:effectLst>
              </a:rPr>
              <a:t>00</a:t>
            </a:r>
            <a:r>
              <a:rPr lang="en-US" sz="6600" b="1" i="1" dirty="0" smtClean="0">
                <a:effectLst>
                  <a:outerShdw blurRad="38100" dist="38100" dir="2700000" algn="tl">
                    <a:srgbClr val="000000">
                      <a:alpha val="43137"/>
                    </a:srgbClr>
                  </a:outerShdw>
                </a:effectLst>
              </a:rPr>
              <a:t> AM</a:t>
            </a:r>
          </a:p>
          <a:p>
            <a:pPr algn="ctr">
              <a:buClr>
                <a:srgbClr val="FF0000"/>
              </a:buClr>
              <a:buSzPct val="115000"/>
              <a:buFont typeface="Webdings" pitchFamily="18" charset="2"/>
              <a:buChar char=""/>
            </a:pPr>
            <a:r>
              <a:rPr lang="en-US" sz="6600" b="1" i="1" dirty="0" smtClean="0">
                <a:effectLst>
                  <a:outerShdw blurRad="38100" dist="38100" dir="2700000" algn="tl">
                    <a:srgbClr val="000000">
                      <a:alpha val="43137"/>
                    </a:srgbClr>
                  </a:outerShdw>
                </a:effectLst>
              </a:rPr>
              <a:t>   SAME LOCATION</a:t>
            </a:r>
            <a:endParaRPr lang="en-US" sz="6600" b="1" i="1"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TOMORROW’S BRIEFING</a:t>
            </a: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ELPH3310.wav">
            <a:hlinkClick r:id="" action="ppaction://media"/>
          </p:cNvPr>
          <p:cNvPicPr>
            <a:picLocks noRot="1" noChangeAspect="1"/>
          </p:cNvPicPr>
          <p:nvPr>
            <a:wavAudioFile r:embed="rId1" name="ELPHRG01.wav"/>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34400" y="5867401"/>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6" name="Picture 5" descr="C:\Users\airbossinc\AppData\Local\Microsoft\Windows\Temporary Internet Files\Content.IE5\YOSCNXDH\MC900441332[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59126" y="962027"/>
            <a:ext cx="3068638"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7" name="Picture 2" descr="C:\Users\airbossinc\AppData\Local\Microsoft\Windows\Temporary Internet Files\Content.IE5\P9Q0HHYN\MC900441766[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56055" y="1951047"/>
            <a:ext cx="760412" cy="760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8" name="Picture 106" descr="C:\Users\airbossinc\AppData\Local\Microsoft\Windows\Temporary Internet Files\Content.IE5\K1FC05IQ\MC900441767[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81530" y="1622429"/>
            <a:ext cx="736601" cy="685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9" name="Picture 3" descr="C:\Users\airbossinc\AppData\Local\Microsoft\Windows\Temporary Internet Files\Content.IE5\K1FC05IQ\MC900441769[1].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10018" y="1235083"/>
            <a:ext cx="814388" cy="81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 name="TextBox 108"/>
          <p:cNvSpPr txBox="1"/>
          <p:nvPr/>
        </p:nvSpPr>
        <p:spPr>
          <a:xfrm>
            <a:off x="990600" y="4191000"/>
            <a:ext cx="7391400" cy="1323439"/>
          </a:xfrm>
          <a:prstGeom prst="rect">
            <a:avLst/>
          </a:prstGeom>
          <a:noFill/>
          <a:ln w="57150">
            <a:solidFill>
              <a:srgbClr val="0000FF"/>
            </a:solidFill>
          </a:ln>
        </p:spPr>
        <p:txBody>
          <a:bodyPr wrap="square" rtlCol="0">
            <a:spAutoFit/>
          </a:bodyPr>
          <a:lstStyle/>
          <a:p>
            <a:pPr algn="ctr"/>
            <a:r>
              <a:rPr lang="en-US" sz="4000" b="1" dirty="0" smtClean="0">
                <a:latin typeface="Bodoni MT" pitchFamily="18" charset="0"/>
              </a:rPr>
              <a:t>Don’t Forget to Turn Your Cell Phones Back On</a:t>
            </a:r>
            <a:endParaRPr lang="en-US" sz="4000" b="1" dirty="0">
              <a:latin typeface="Bodoni M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992" fill="hold"/>
                                        <p:tgtEl>
                                          <p:spTgt spid="1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ROLL CALL</a:t>
            </a:r>
          </a:p>
        </p:txBody>
      </p:sp>
      <p:sp>
        <p:nvSpPr>
          <p:cNvPr id="3" name="Content Placeholder 2"/>
          <p:cNvSpPr>
            <a:spLocks noGrp="1"/>
          </p:cNvSpPr>
          <p:nvPr>
            <p:ph sz="quarter" idx="13"/>
          </p:nvPr>
        </p:nvSpPr>
        <p:spPr>
          <a:xfrm>
            <a:off x="457201" y="2362201"/>
            <a:ext cx="3822192" cy="4114800"/>
          </a:xfrm>
        </p:spPr>
        <p:txBody>
          <a:bodyPr>
            <a:normAutofit/>
          </a:bodyPr>
          <a:lstStyle/>
          <a:p>
            <a:r>
              <a:rPr lang="en-US" dirty="0" smtClean="0"/>
              <a:t>Thunderbirds</a:t>
            </a:r>
          </a:p>
          <a:p>
            <a:r>
              <a:rPr lang="en-US" dirty="0" smtClean="0"/>
              <a:t>Rob Holland</a:t>
            </a:r>
          </a:p>
          <a:p>
            <a:r>
              <a:rPr lang="en-US" dirty="0" smtClean="0"/>
              <a:t>Mike Goulian</a:t>
            </a:r>
          </a:p>
          <a:p>
            <a:r>
              <a:rPr lang="en-US" dirty="0" smtClean="0"/>
              <a:t>KC135 Flyby</a:t>
            </a:r>
          </a:p>
          <a:p>
            <a:r>
              <a:rPr lang="en-US" dirty="0" smtClean="0"/>
              <a:t>Jive </a:t>
            </a:r>
            <a:r>
              <a:rPr lang="en-US" dirty="0" err="1" smtClean="0"/>
              <a:t>Kerby</a:t>
            </a:r>
            <a:endParaRPr lang="en-US" dirty="0" smtClean="0"/>
          </a:p>
          <a:p>
            <a:r>
              <a:rPr lang="en-US" dirty="0" smtClean="0"/>
              <a:t>A4</a:t>
            </a:r>
          </a:p>
          <a:p>
            <a:r>
              <a:rPr lang="en-US" dirty="0" smtClean="0"/>
              <a:t>Scott </a:t>
            </a:r>
            <a:r>
              <a:rPr lang="en-US" dirty="0" err="1" smtClean="0"/>
              <a:t>Yoak</a:t>
            </a:r>
            <a:endParaRPr lang="en-US" dirty="0" smtClean="0"/>
          </a:p>
          <a:p>
            <a:r>
              <a:rPr lang="en-US" dirty="0" smtClean="0"/>
              <a:t>Jim Tobul</a:t>
            </a:r>
          </a:p>
          <a:p>
            <a:r>
              <a:rPr lang="en-US" dirty="0" smtClean="0"/>
              <a:t>Randy Ball</a:t>
            </a:r>
          </a:p>
          <a:p>
            <a:endParaRPr lang="en-US" dirty="0" smtClean="0"/>
          </a:p>
        </p:txBody>
      </p:sp>
      <p:sp>
        <p:nvSpPr>
          <p:cNvPr id="4" name="Content Placeholder 3"/>
          <p:cNvSpPr>
            <a:spLocks noGrp="1"/>
          </p:cNvSpPr>
          <p:nvPr>
            <p:ph sz="quarter" idx="14"/>
          </p:nvPr>
        </p:nvSpPr>
        <p:spPr>
          <a:xfrm>
            <a:off x="4648202" y="2362208"/>
            <a:ext cx="3822192" cy="4038599"/>
          </a:xfrm>
        </p:spPr>
        <p:txBody>
          <a:bodyPr>
            <a:normAutofit/>
          </a:bodyPr>
          <a:lstStyle/>
          <a:p>
            <a:pPr lvl="1"/>
            <a:r>
              <a:rPr lang="en-US" dirty="0" smtClean="0"/>
              <a:t>Kirby Chambliss</a:t>
            </a:r>
          </a:p>
          <a:p>
            <a:pPr lvl="1"/>
            <a:r>
              <a:rPr lang="en-US" dirty="0" err="1" smtClean="0"/>
              <a:t>RedBull</a:t>
            </a:r>
            <a:r>
              <a:rPr lang="en-US" dirty="0" smtClean="0"/>
              <a:t> Air Force</a:t>
            </a:r>
          </a:p>
          <a:p>
            <a:pPr lvl="1"/>
            <a:r>
              <a:rPr lang="en-US" dirty="0" smtClean="0"/>
              <a:t>GEICO</a:t>
            </a:r>
          </a:p>
          <a:p>
            <a:pPr lvl="1"/>
            <a:r>
              <a:rPr lang="en-US" dirty="0" smtClean="0"/>
              <a:t>SOCOM</a:t>
            </a:r>
          </a:p>
          <a:p>
            <a:pPr lvl="1"/>
            <a:r>
              <a:rPr lang="en-US" dirty="0" smtClean="0"/>
              <a:t>Larry </a:t>
            </a:r>
            <a:r>
              <a:rPr lang="en-US" dirty="0" err="1" smtClean="0"/>
              <a:t>Labriola</a:t>
            </a:r>
            <a:endParaRPr lang="en-US" dirty="0" smtClean="0"/>
          </a:p>
          <a:p>
            <a:pPr lvl="1"/>
            <a:endParaRPr lang="en-US" dirty="0"/>
          </a:p>
        </p:txBody>
      </p:sp>
    </p:spTree>
    <p:extLst>
      <p:ext uri="{BB962C8B-B14F-4D97-AF65-F5344CB8AC3E}">
        <p14:creationId xmlns="" xmlns:p14="http://schemas.microsoft.com/office/powerpoint/2010/main" val="395052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additive="base">
                                        <p:cTn id="6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additive="base">
                                        <p:cTn id="6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additive="base">
                                        <p:cTn id="7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 calcmode="lin" valueType="num">
                                      <p:cBhvr additive="base">
                                        <p:cTn id="7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 calcmode="lin" valueType="num">
                                      <p:cBhvr additive="base">
                                        <p:cTn id="8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TIME CHECK</a:t>
            </a:r>
            <a:endParaRPr lang="en-US" dirty="0"/>
          </a:p>
        </p:txBody>
      </p:sp>
      <p:pic>
        <p:nvPicPr>
          <p:cNvPr id="5" name="Picture 5" descr="MCj04375630000[1]"/>
          <p:cNvPicPr>
            <a:picLocks noChangeAspect="1" noChangeArrowheads="1"/>
          </p:cNvPicPr>
          <p:nvPr/>
        </p:nvPicPr>
        <p:blipFill>
          <a:blip r:embed="rId3" cstate="print"/>
          <a:srcRect/>
          <a:stretch>
            <a:fillRect/>
          </a:stretch>
        </p:blipFill>
        <p:spPr bwMode="auto">
          <a:xfrm>
            <a:off x="2590800" y="1600203"/>
            <a:ext cx="3956050" cy="4040187"/>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7987" y="1371600"/>
            <a:ext cx="8482013" cy="730250"/>
          </a:xfrm>
        </p:spPr>
        <p:txBody>
          <a:bodyPr/>
          <a:lstStyle/>
          <a:p>
            <a:pPr algn="ctr">
              <a:buFont typeface="Wingdings" pitchFamily="2" charset="2"/>
              <a:buNone/>
              <a:defRPr/>
            </a:pPr>
            <a:r>
              <a:rPr lang="en-US" sz="4400" dirty="0" smtClean="0"/>
              <a:t>WEATHER</a:t>
            </a:r>
          </a:p>
          <a:p>
            <a:pPr algn="ctr">
              <a:buFont typeface="Wingdings" pitchFamily="2" charset="2"/>
              <a:buNone/>
              <a:defRPr/>
            </a:pPr>
            <a:endParaRPr lang="en-US" sz="4400" dirty="0" smtClean="0"/>
          </a:p>
        </p:txBody>
      </p:sp>
      <p:sp>
        <p:nvSpPr>
          <p:cNvPr id="3" name="Title 1"/>
          <p:cNvSpPr txBox="1">
            <a:spLocks/>
          </p:cNvSpPr>
          <p:nvPr/>
        </p:nvSpPr>
        <p:spPr>
          <a:xfrm>
            <a:off x="452838" y="80547"/>
            <a:ext cx="8229600" cy="14434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rgbClr val="002060"/>
                </a:solidFill>
                <a:latin typeface="+mj-lt"/>
                <a:ea typeface="+mj-ea"/>
                <a:cs typeface="+mj-cs"/>
              </a:defRPr>
            </a:lvl1pPr>
          </a:lstStyle>
          <a:p>
            <a:r>
              <a:rPr lang="en-US" dirty="0" smtClean="0"/>
              <a:t>MacDill </a:t>
            </a:r>
            <a:r>
              <a:rPr lang="en-US" dirty="0" err="1" smtClean="0"/>
              <a:t>AirFest</a:t>
            </a:r>
            <a:r>
              <a:rPr lang="en-US" dirty="0" smtClean="0"/>
              <a:t> 2016</a:t>
            </a:r>
          </a:p>
        </p:txBody>
      </p:sp>
      <p:pic>
        <p:nvPicPr>
          <p:cNvPr id="4" name="Picture 2" descr="http://www.amc.af.mil/shared/media/ggallery/webgraphic/AFG-060710-00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2209800"/>
            <a:ext cx="3608468" cy="360846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191074" y="5835691"/>
            <a:ext cx="2726423" cy="646331"/>
          </a:xfrm>
          <a:prstGeom prst="rect">
            <a:avLst/>
          </a:prstGeom>
          <a:noFill/>
        </p:spPr>
        <p:txBody>
          <a:bodyPr wrap="square" rtlCol="0">
            <a:spAutoFit/>
          </a:bodyPr>
          <a:lstStyle/>
          <a:p>
            <a:r>
              <a:rPr lang="en-US" dirty="0" smtClean="0">
                <a:solidFill>
                  <a:srgbClr val="002060"/>
                </a:solidFill>
              </a:rPr>
              <a:t>6 OSS/OSW</a:t>
            </a:r>
          </a:p>
          <a:p>
            <a:r>
              <a:rPr lang="en-US" dirty="0" smtClean="0">
                <a:solidFill>
                  <a:srgbClr val="002060"/>
                </a:solidFill>
              </a:rPr>
              <a:t>SSgt Tubbs</a:t>
            </a:r>
            <a:endParaRPr lang="en-US" dirty="0">
              <a:solidFill>
                <a:srgbClr val="002060"/>
              </a:solidFill>
            </a:endParaRPr>
          </a:p>
        </p:txBody>
      </p:sp>
    </p:spTree>
    <p:extLst>
      <p:ext uri="{BB962C8B-B14F-4D97-AF65-F5344CB8AC3E}">
        <p14:creationId xmlns:p14="http://schemas.microsoft.com/office/powerpoint/2010/main" xmlns="" val="380789415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MacDill 3-Day Forecast</a:t>
            </a:r>
            <a:endParaRPr lang="en-US" dirty="0"/>
          </a:p>
        </p:txBody>
      </p:sp>
      <p:sp>
        <p:nvSpPr>
          <p:cNvPr id="5" name="Rectangle 15"/>
          <p:cNvSpPr>
            <a:spLocks noChangeArrowheads="1"/>
          </p:cNvSpPr>
          <p:nvPr/>
        </p:nvSpPr>
        <p:spPr bwMode="auto">
          <a:xfrm>
            <a:off x="3304464" y="1390074"/>
            <a:ext cx="2469662" cy="3505200"/>
          </a:xfrm>
          <a:prstGeom prst="rect">
            <a:avLst/>
          </a:prstGeom>
          <a:noFill/>
          <a:ln w="38100">
            <a:solidFill>
              <a:schemeClr val="tx1">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sz="800" smtClean="0">
              <a:solidFill>
                <a:srgbClr val="000000"/>
              </a:solidFill>
            </a:endParaRPr>
          </a:p>
        </p:txBody>
      </p:sp>
      <p:sp>
        <p:nvSpPr>
          <p:cNvPr id="6" name="Line 38"/>
          <p:cNvSpPr>
            <a:spLocks noChangeShapeType="1"/>
          </p:cNvSpPr>
          <p:nvPr/>
        </p:nvSpPr>
        <p:spPr bwMode="auto">
          <a:xfrm flipH="1">
            <a:off x="3301855" y="1779320"/>
            <a:ext cx="2472272" cy="0"/>
          </a:xfrm>
          <a:prstGeom prst="line">
            <a:avLst/>
          </a:prstGeom>
          <a:noFill/>
          <a:ln w="28575">
            <a:solidFill>
              <a:schemeClr val="tx1">
                <a:lumMod val="75000"/>
              </a:schemeClr>
            </a:solidFill>
            <a:round/>
            <a:headEnd/>
            <a:tailEnd/>
          </a:ln>
          <a:extLst>
            <a:ext uri="{909E8E84-426E-40DD-AFC4-6F175D3DCCD1}">
              <a14:hiddenFill xmlns:a14="http://schemas.microsoft.com/office/drawing/2010/main" xmlns="">
                <a:noFill/>
              </a14:hiddenFill>
            </a:ext>
          </a:extLst>
        </p:spPr>
        <p:txBody>
          <a:bodyPr/>
          <a:lstStyle/>
          <a:p>
            <a:endParaRPr lang="en-US">
              <a:solidFill>
                <a:srgbClr val="003399"/>
              </a:solidFill>
            </a:endParaRPr>
          </a:p>
        </p:txBody>
      </p:sp>
      <p:sp>
        <p:nvSpPr>
          <p:cNvPr id="7" name="Rectangle 12"/>
          <p:cNvSpPr>
            <a:spLocks noChangeArrowheads="1"/>
          </p:cNvSpPr>
          <p:nvPr/>
        </p:nvSpPr>
        <p:spPr bwMode="auto">
          <a:xfrm>
            <a:off x="3311610" y="3017294"/>
            <a:ext cx="2462516" cy="312737"/>
          </a:xfrm>
          <a:prstGeom prst="rect">
            <a:avLst/>
          </a:prstGeom>
          <a:noFill/>
          <a:ln w="28575">
            <a:solidFill>
              <a:schemeClr val="tx1">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sz="800" smtClean="0">
              <a:solidFill>
                <a:srgbClr val="000000"/>
              </a:solidFill>
            </a:endParaRPr>
          </a:p>
        </p:txBody>
      </p:sp>
      <p:sp>
        <p:nvSpPr>
          <p:cNvPr id="8" name="Rectangle 35"/>
          <p:cNvSpPr>
            <a:spLocks noChangeArrowheads="1"/>
          </p:cNvSpPr>
          <p:nvPr/>
        </p:nvSpPr>
        <p:spPr bwMode="auto">
          <a:xfrm>
            <a:off x="3304465" y="4516903"/>
            <a:ext cx="2469662" cy="352425"/>
          </a:xfrm>
          <a:prstGeom prst="rect">
            <a:avLst/>
          </a:prstGeom>
          <a:noFill/>
          <a:ln w="28575">
            <a:solidFill>
              <a:schemeClr val="tx1">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sz="800" smtClean="0">
              <a:solidFill>
                <a:srgbClr val="000000"/>
              </a:solidFill>
            </a:endParaRPr>
          </a:p>
        </p:txBody>
      </p:sp>
      <p:sp>
        <p:nvSpPr>
          <p:cNvPr id="9" name="Line 42"/>
          <p:cNvSpPr>
            <a:spLocks noChangeShapeType="1"/>
          </p:cNvSpPr>
          <p:nvPr/>
        </p:nvSpPr>
        <p:spPr bwMode="auto">
          <a:xfrm flipV="1">
            <a:off x="4222834" y="1390074"/>
            <a:ext cx="10910" cy="3479254"/>
          </a:xfrm>
          <a:prstGeom prst="line">
            <a:avLst/>
          </a:prstGeom>
          <a:noFill/>
          <a:ln w="28575">
            <a:solidFill>
              <a:schemeClr val="tx1">
                <a:lumMod val="75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3399"/>
              </a:solidFill>
            </a:endParaRPr>
          </a:p>
        </p:txBody>
      </p:sp>
      <p:sp>
        <p:nvSpPr>
          <p:cNvPr id="13" name="Rectangle 35"/>
          <p:cNvSpPr>
            <a:spLocks noChangeArrowheads="1"/>
          </p:cNvSpPr>
          <p:nvPr/>
        </p:nvSpPr>
        <p:spPr bwMode="auto">
          <a:xfrm>
            <a:off x="3294078" y="5140451"/>
            <a:ext cx="2480048" cy="1082674"/>
          </a:xfrm>
          <a:prstGeom prst="rect">
            <a:avLst/>
          </a:prstGeom>
          <a:noFill/>
          <a:ln w="38100">
            <a:solidFill>
              <a:schemeClr val="tx1">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sz="800" smtClean="0">
              <a:solidFill>
                <a:srgbClr val="000000"/>
              </a:solidFill>
            </a:endParaRPr>
          </a:p>
        </p:txBody>
      </p:sp>
      <p:sp>
        <p:nvSpPr>
          <p:cNvPr id="14" name="Line 38"/>
          <p:cNvSpPr>
            <a:spLocks noChangeShapeType="1"/>
          </p:cNvSpPr>
          <p:nvPr/>
        </p:nvSpPr>
        <p:spPr bwMode="auto">
          <a:xfrm flipH="1" flipV="1">
            <a:off x="3282388" y="5562022"/>
            <a:ext cx="2491738" cy="11113"/>
          </a:xfrm>
          <a:prstGeom prst="line">
            <a:avLst/>
          </a:prstGeom>
          <a:noFill/>
          <a:ln w="28575">
            <a:solidFill>
              <a:schemeClr val="tx1">
                <a:lumMod val="75000"/>
              </a:schemeClr>
            </a:solidFill>
            <a:round/>
            <a:headEnd/>
            <a:tailEnd/>
          </a:ln>
          <a:extLst>
            <a:ext uri="{909E8E84-426E-40DD-AFC4-6F175D3DCCD1}">
              <a14:hiddenFill xmlns:a14="http://schemas.microsoft.com/office/drawing/2010/main" xmlns="">
                <a:noFill/>
              </a14:hiddenFill>
            </a:ext>
          </a:extLst>
        </p:spPr>
        <p:txBody>
          <a:bodyPr/>
          <a:lstStyle/>
          <a:p>
            <a:endParaRPr lang="en-US">
              <a:solidFill>
                <a:srgbClr val="003399"/>
              </a:solidFill>
            </a:endParaRPr>
          </a:p>
        </p:txBody>
      </p:sp>
      <p:sp>
        <p:nvSpPr>
          <p:cNvPr id="15" name="Line 38"/>
          <p:cNvSpPr>
            <a:spLocks noChangeShapeType="1"/>
          </p:cNvSpPr>
          <p:nvPr/>
        </p:nvSpPr>
        <p:spPr bwMode="auto">
          <a:xfrm flipH="1" flipV="1">
            <a:off x="3301854" y="5879524"/>
            <a:ext cx="2464975" cy="190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3399"/>
              </a:solidFill>
            </a:endParaRPr>
          </a:p>
        </p:txBody>
      </p:sp>
      <p:sp>
        <p:nvSpPr>
          <p:cNvPr id="17" name="Line 42"/>
          <p:cNvSpPr>
            <a:spLocks noChangeShapeType="1"/>
          </p:cNvSpPr>
          <p:nvPr/>
        </p:nvSpPr>
        <p:spPr bwMode="auto">
          <a:xfrm flipH="1" flipV="1">
            <a:off x="4192028" y="5130224"/>
            <a:ext cx="11112" cy="1082675"/>
          </a:xfrm>
          <a:prstGeom prst="line">
            <a:avLst/>
          </a:prstGeom>
          <a:noFill/>
          <a:ln w="28575">
            <a:solidFill>
              <a:schemeClr val="tx1">
                <a:lumMod val="75000"/>
              </a:schemeClr>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3399"/>
              </a:solidFill>
            </a:endParaRPr>
          </a:p>
        </p:txBody>
      </p:sp>
      <p:sp>
        <p:nvSpPr>
          <p:cNvPr id="23" name="Rectangle 1"/>
          <p:cNvSpPr>
            <a:spLocks noChangeArrowheads="1"/>
          </p:cNvSpPr>
          <p:nvPr/>
        </p:nvSpPr>
        <p:spPr bwMode="auto">
          <a:xfrm>
            <a:off x="3322519" y="1417276"/>
            <a:ext cx="9112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altLang="en-US" sz="1700" b="1" dirty="0" smtClean="0">
                <a:solidFill>
                  <a:srgbClr val="000000"/>
                </a:solidFill>
              </a:rPr>
              <a:t>Day</a:t>
            </a:r>
          </a:p>
        </p:txBody>
      </p:sp>
      <p:sp>
        <p:nvSpPr>
          <p:cNvPr id="24" name="Text Box 16"/>
          <p:cNvSpPr txBox="1">
            <a:spLocks noChangeArrowheads="1"/>
          </p:cNvSpPr>
          <p:nvPr/>
        </p:nvSpPr>
        <p:spPr bwMode="auto">
          <a:xfrm>
            <a:off x="3302084" y="2104481"/>
            <a:ext cx="9604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5" rIns="91429" bIns="45715"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900" b="1" dirty="0" smtClean="0">
                <a:solidFill>
                  <a:srgbClr val="000000"/>
                </a:solidFill>
              </a:rPr>
              <a:t>A.M.</a:t>
            </a:r>
          </a:p>
        </p:txBody>
      </p:sp>
      <p:sp>
        <p:nvSpPr>
          <p:cNvPr id="25" name="Text Box 39"/>
          <p:cNvSpPr txBox="1">
            <a:spLocks noChangeArrowheads="1"/>
          </p:cNvSpPr>
          <p:nvPr/>
        </p:nvSpPr>
        <p:spPr bwMode="auto">
          <a:xfrm>
            <a:off x="3411622" y="3064919"/>
            <a:ext cx="720725" cy="26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5" rIns="91429" bIns="45715"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defRPr/>
            </a:pPr>
            <a:r>
              <a:rPr lang="en-US" sz="1400" b="1" dirty="0" smtClean="0">
                <a:solidFill>
                  <a:srgbClr val="003399">
                    <a:lumMod val="75000"/>
                  </a:srgbClr>
                </a:solidFill>
              </a:rPr>
              <a:t>Winds</a:t>
            </a:r>
          </a:p>
        </p:txBody>
      </p:sp>
      <p:sp>
        <p:nvSpPr>
          <p:cNvPr id="26" name="Text Box 17"/>
          <p:cNvSpPr txBox="1">
            <a:spLocks noChangeArrowheads="1"/>
          </p:cNvSpPr>
          <p:nvPr/>
        </p:nvSpPr>
        <p:spPr bwMode="auto">
          <a:xfrm>
            <a:off x="3311609" y="3647531"/>
            <a:ext cx="939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5" rIns="91429" bIns="45715"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900" b="1" dirty="0" smtClean="0">
                <a:solidFill>
                  <a:srgbClr val="000000"/>
                </a:solidFill>
              </a:rPr>
              <a:t>P.M.</a:t>
            </a:r>
          </a:p>
        </p:txBody>
      </p:sp>
      <p:sp>
        <p:nvSpPr>
          <p:cNvPr id="27" name="Text Box 18"/>
          <p:cNvSpPr txBox="1">
            <a:spLocks noChangeArrowheads="1"/>
          </p:cNvSpPr>
          <p:nvPr/>
        </p:nvSpPr>
        <p:spPr bwMode="auto">
          <a:xfrm>
            <a:off x="3421940" y="4595875"/>
            <a:ext cx="720725"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5" rIns="91429" bIns="45715"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80000"/>
              </a:lnSpc>
              <a:defRPr/>
            </a:pPr>
            <a:r>
              <a:rPr lang="en-US" sz="1400" b="1" dirty="0" smtClean="0">
                <a:solidFill>
                  <a:srgbClr val="003399">
                    <a:lumMod val="75000"/>
                  </a:srgbClr>
                </a:solidFill>
              </a:rPr>
              <a:t>Winds</a:t>
            </a:r>
          </a:p>
        </p:txBody>
      </p:sp>
      <p:sp>
        <p:nvSpPr>
          <p:cNvPr id="28" name="Text Box 36"/>
          <p:cNvSpPr txBox="1">
            <a:spLocks noChangeArrowheads="1"/>
          </p:cNvSpPr>
          <p:nvPr/>
        </p:nvSpPr>
        <p:spPr bwMode="auto">
          <a:xfrm>
            <a:off x="3396690" y="5254049"/>
            <a:ext cx="6318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5" rIns="91429" bIns="45715"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1400" b="1" dirty="0" smtClean="0">
                <a:solidFill>
                  <a:srgbClr val="FF0000"/>
                </a:solidFill>
              </a:rPr>
              <a:t>High </a:t>
            </a:r>
            <a:endParaRPr lang="en-US" sz="2100" b="1" dirty="0" smtClean="0">
              <a:solidFill>
                <a:srgbClr val="FF0000"/>
              </a:solidFill>
            </a:endParaRPr>
          </a:p>
        </p:txBody>
      </p:sp>
      <p:sp>
        <p:nvSpPr>
          <p:cNvPr id="30" name="Text Box 41"/>
          <p:cNvSpPr txBox="1">
            <a:spLocks noChangeArrowheads="1"/>
          </p:cNvSpPr>
          <p:nvPr/>
        </p:nvSpPr>
        <p:spPr bwMode="auto">
          <a:xfrm>
            <a:off x="3412565" y="5562024"/>
            <a:ext cx="541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5" rIns="91429" bIns="45715"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1400" b="1" dirty="0" smtClean="0">
                <a:solidFill>
                  <a:srgbClr val="0066FF"/>
                </a:solidFill>
              </a:rPr>
              <a:t>Low</a:t>
            </a:r>
            <a:endParaRPr lang="en-US" sz="2100" b="1" dirty="0" smtClean="0">
              <a:solidFill>
                <a:srgbClr val="0066FF"/>
              </a:solidFill>
            </a:endParaRPr>
          </a:p>
        </p:txBody>
      </p:sp>
      <p:sp>
        <p:nvSpPr>
          <p:cNvPr id="31" name="Text Box 41"/>
          <p:cNvSpPr txBox="1">
            <a:spLocks noChangeArrowheads="1"/>
          </p:cNvSpPr>
          <p:nvPr/>
        </p:nvSpPr>
        <p:spPr bwMode="auto">
          <a:xfrm>
            <a:off x="3282390" y="5898574"/>
            <a:ext cx="838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5" rIns="91429" bIns="45715"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1400" b="1" dirty="0" smtClean="0">
                <a:solidFill>
                  <a:srgbClr val="000000"/>
                </a:solidFill>
              </a:rPr>
              <a:t>SR / SS</a:t>
            </a:r>
          </a:p>
        </p:txBody>
      </p:sp>
      <p:sp>
        <p:nvSpPr>
          <p:cNvPr id="32" name="TextBox 31"/>
          <p:cNvSpPr txBox="1"/>
          <p:nvPr/>
        </p:nvSpPr>
        <p:spPr>
          <a:xfrm>
            <a:off x="4229184" y="1391514"/>
            <a:ext cx="1517650" cy="369332"/>
          </a:xfrm>
          <a:prstGeom prst="rect">
            <a:avLst/>
          </a:prstGeom>
          <a:noFill/>
        </p:spPr>
        <p:txBody>
          <a:bodyPr wrap="square">
            <a:spAutoFit/>
          </a:bodyPr>
          <a:lstStyle/>
          <a:p>
            <a:pPr>
              <a:defRPr/>
            </a:pPr>
            <a:r>
              <a:rPr lang="en-US" b="1" dirty="0" smtClean="0">
                <a:solidFill>
                  <a:srgbClr val="003399">
                    <a:lumMod val="75000"/>
                  </a:srgbClr>
                </a:solidFill>
              </a:rPr>
              <a:t>Sun: 19 Mar</a:t>
            </a:r>
            <a:endParaRPr lang="en-US" b="1" dirty="0">
              <a:solidFill>
                <a:srgbClr val="003399">
                  <a:lumMod val="75000"/>
                </a:srgbClr>
              </a:solidFill>
            </a:endParaRPr>
          </a:p>
        </p:txBody>
      </p:sp>
      <p:sp>
        <p:nvSpPr>
          <p:cNvPr id="38" name="TextBox 63"/>
          <p:cNvSpPr txBox="1">
            <a:spLocks noChangeArrowheads="1"/>
          </p:cNvSpPr>
          <p:nvPr/>
        </p:nvSpPr>
        <p:spPr bwMode="auto">
          <a:xfrm>
            <a:off x="4277113" y="4546921"/>
            <a:ext cx="1497012"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spAutoFit/>
          </a:bodyPr>
          <a:lstStyle>
            <a:lvl1pPr eaLnBrk="0" hangingPunct="0">
              <a:spcBef>
                <a:spcPct val="20000"/>
              </a:spcBef>
              <a:buClr>
                <a:srgbClr val="000066"/>
              </a:buClr>
              <a:buSzPct val="80000"/>
              <a:buFont typeface="Wingdings" pitchFamily="2" charset="2"/>
              <a:buChar char="n"/>
              <a:defRPr sz="2400" b="1">
                <a:solidFill>
                  <a:srgbClr val="000066"/>
                </a:solidFill>
                <a:latin typeface="Arial" charset="0"/>
              </a:defRPr>
            </a:lvl1pPr>
            <a:lvl2pPr marL="742950" indent="-285750" eaLnBrk="0" hangingPunct="0">
              <a:spcBef>
                <a:spcPct val="20000"/>
              </a:spcBef>
              <a:buClr>
                <a:srgbClr val="000066"/>
              </a:buClr>
              <a:buSzPct val="135000"/>
              <a:buChar char="•"/>
              <a:defRPr sz="2200" b="1">
                <a:solidFill>
                  <a:srgbClr val="000066"/>
                </a:solidFill>
                <a:latin typeface="Arial" charset="0"/>
              </a:defRPr>
            </a:lvl2pPr>
            <a:lvl3pPr marL="1143000" indent="-228600" eaLnBrk="0" hangingPunct="0">
              <a:spcBef>
                <a:spcPct val="20000"/>
              </a:spcBef>
              <a:buClr>
                <a:srgbClr val="000066"/>
              </a:buClr>
              <a:buSzPct val="85000"/>
              <a:buFont typeface="Wingdings" pitchFamily="2" charset="2"/>
              <a:buChar char="w"/>
              <a:defRPr sz="2000" b="1">
                <a:solidFill>
                  <a:srgbClr val="000066"/>
                </a:solidFill>
                <a:latin typeface="Arial" charset="0"/>
              </a:defRPr>
            </a:lvl3pPr>
            <a:lvl4pPr marL="1600200" indent="-228600" eaLnBrk="0" hangingPunct="0">
              <a:spcBef>
                <a:spcPct val="20000"/>
              </a:spcBef>
              <a:buClr>
                <a:srgbClr val="003399"/>
              </a:buClr>
              <a:buSzPct val="80000"/>
              <a:buFont typeface="Wingdings" pitchFamily="2" charset="2"/>
              <a:buChar char="n"/>
              <a:defRPr sz="2000" b="1">
                <a:solidFill>
                  <a:srgbClr val="000066"/>
                </a:solidFill>
                <a:latin typeface="Arial" charset="0"/>
              </a:defRPr>
            </a:lvl4pPr>
            <a:lvl5pPr marL="2057400" indent="-228600" eaLnBrk="0" hangingPunct="0">
              <a:spcBef>
                <a:spcPct val="20000"/>
              </a:spcBef>
              <a:buClr>
                <a:srgbClr val="003399"/>
              </a:buClr>
              <a:buSzPct val="80000"/>
              <a:buFont typeface="Wingdings" pitchFamily="2" charset="2"/>
              <a:buChar char="n"/>
              <a:defRPr sz="1600" b="1">
                <a:solidFill>
                  <a:srgbClr val="000066"/>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9pPr>
          </a:lstStyle>
          <a:p>
            <a:pPr algn="ctr" eaLnBrk="1" hangingPunct="1">
              <a:spcBef>
                <a:spcPct val="0"/>
              </a:spcBef>
              <a:buClrTx/>
              <a:buSzTx/>
              <a:buFontTx/>
              <a:buNone/>
            </a:pPr>
            <a:r>
              <a:rPr lang="en-US" altLang="en-US" sz="1300" b="0" dirty="0" smtClean="0">
                <a:solidFill>
                  <a:srgbClr val="000000"/>
                </a:solidFill>
              </a:rPr>
              <a:t>NW 10-15G20KT</a:t>
            </a:r>
            <a:endParaRPr lang="en-US" altLang="en-US" sz="1300" b="0" dirty="0">
              <a:solidFill>
                <a:srgbClr val="000000"/>
              </a:solidFill>
            </a:endParaRPr>
          </a:p>
        </p:txBody>
      </p:sp>
      <p:sp>
        <p:nvSpPr>
          <p:cNvPr id="45" name="TextBox 63"/>
          <p:cNvSpPr txBox="1">
            <a:spLocks noChangeArrowheads="1"/>
          </p:cNvSpPr>
          <p:nvPr/>
        </p:nvSpPr>
        <p:spPr bwMode="auto">
          <a:xfrm>
            <a:off x="4205764" y="2580731"/>
            <a:ext cx="15438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spcBef>
                <a:spcPct val="20000"/>
              </a:spcBef>
              <a:buClr>
                <a:srgbClr val="000066"/>
              </a:buClr>
              <a:buSzPct val="80000"/>
              <a:buFont typeface="Wingdings" pitchFamily="2" charset="2"/>
              <a:buChar char="n"/>
              <a:defRPr sz="2400" b="1">
                <a:solidFill>
                  <a:srgbClr val="000066"/>
                </a:solidFill>
                <a:latin typeface="Arial" charset="0"/>
              </a:defRPr>
            </a:lvl1pPr>
            <a:lvl2pPr marL="742950" indent="-285750" eaLnBrk="0" hangingPunct="0">
              <a:spcBef>
                <a:spcPct val="20000"/>
              </a:spcBef>
              <a:buClr>
                <a:srgbClr val="000066"/>
              </a:buClr>
              <a:buSzPct val="135000"/>
              <a:buChar char="•"/>
              <a:defRPr sz="2200" b="1">
                <a:solidFill>
                  <a:srgbClr val="000066"/>
                </a:solidFill>
                <a:latin typeface="Arial" charset="0"/>
              </a:defRPr>
            </a:lvl2pPr>
            <a:lvl3pPr marL="1143000" indent="-228600" eaLnBrk="0" hangingPunct="0">
              <a:spcBef>
                <a:spcPct val="20000"/>
              </a:spcBef>
              <a:buClr>
                <a:srgbClr val="000066"/>
              </a:buClr>
              <a:buSzPct val="85000"/>
              <a:buFont typeface="Wingdings" pitchFamily="2" charset="2"/>
              <a:buChar char="w"/>
              <a:defRPr sz="2000" b="1">
                <a:solidFill>
                  <a:srgbClr val="000066"/>
                </a:solidFill>
                <a:latin typeface="Arial" charset="0"/>
              </a:defRPr>
            </a:lvl3pPr>
            <a:lvl4pPr marL="1600200" indent="-228600" eaLnBrk="0" hangingPunct="0">
              <a:spcBef>
                <a:spcPct val="20000"/>
              </a:spcBef>
              <a:buClr>
                <a:srgbClr val="003399"/>
              </a:buClr>
              <a:buSzPct val="80000"/>
              <a:buFont typeface="Wingdings" pitchFamily="2" charset="2"/>
              <a:buChar char="n"/>
              <a:defRPr sz="2000" b="1">
                <a:solidFill>
                  <a:srgbClr val="000066"/>
                </a:solidFill>
                <a:latin typeface="Arial" charset="0"/>
              </a:defRPr>
            </a:lvl4pPr>
            <a:lvl5pPr marL="2057400" indent="-228600" eaLnBrk="0" hangingPunct="0">
              <a:spcBef>
                <a:spcPct val="20000"/>
              </a:spcBef>
              <a:buClr>
                <a:srgbClr val="003399"/>
              </a:buClr>
              <a:buSzPct val="80000"/>
              <a:buFont typeface="Wingdings" pitchFamily="2" charset="2"/>
              <a:buChar char="n"/>
              <a:defRPr sz="1600" b="1">
                <a:solidFill>
                  <a:srgbClr val="000066"/>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9pPr>
          </a:lstStyle>
          <a:p>
            <a:pPr algn="ctr" eaLnBrk="1" hangingPunct="1">
              <a:spcBef>
                <a:spcPct val="0"/>
              </a:spcBef>
              <a:buClrTx/>
              <a:buSzTx/>
              <a:buFont typeface="Wingdings" pitchFamily="2" charset="2"/>
              <a:buNone/>
            </a:pPr>
            <a:r>
              <a:rPr lang="en-US" altLang="en-US" sz="1300" b="0" dirty="0">
                <a:solidFill>
                  <a:srgbClr val="003399"/>
                </a:solidFill>
              </a:rPr>
              <a:t>Mostly Cloudy</a:t>
            </a:r>
          </a:p>
          <a:p>
            <a:pPr algn="ctr" eaLnBrk="1" hangingPunct="1">
              <a:spcBef>
                <a:spcPct val="0"/>
              </a:spcBef>
              <a:buClrTx/>
              <a:buSzTx/>
              <a:buFont typeface="Wingdings" pitchFamily="2" charset="2"/>
              <a:buNone/>
            </a:pPr>
            <a:r>
              <a:rPr lang="en-US" altLang="en-US" sz="1300" b="0" dirty="0">
                <a:solidFill>
                  <a:srgbClr val="003399"/>
                </a:solidFill>
              </a:rPr>
              <a:t>Isolated </a:t>
            </a:r>
            <a:r>
              <a:rPr lang="en-US" altLang="en-US" sz="1300" b="0" dirty="0" smtClean="0">
                <a:solidFill>
                  <a:srgbClr val="003399"/>
                </a:solidFill>
              </a:rPr>
              <a:t>Showers</a:t>
            </a:r>
            <a:endParaRPr lang="en-US" altLang="en-US" sz="1300" b="0" dirty="0">
              <a:solidFill>
                <a:srgbClr val="003399"/>
              </a:solidFill>
            </a:endParaRPr>
          </a:p>
        </p:txBody>
      </p:sp>
      <p:sp>
        <p:nvSpPr>
          <p:cNvPr id="47" name="TextBox 63"/>
          <p:cNvSpPr txBox="1">
            <a:spLocks noChangeArrowheads="1"/>
          </p:cNvSpPr>
          <p:nvPr/>
        </p:nvSpPr>
        <p:spPr bwMode="auto">
          <a:xfrm>
            <a:off x="4271405" y="4177980"/>
            <a:ext cx="1495425"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spcBef>
                <a:spcPct val="20000"/>
              </a:spcBef>
              <a:buClr>
                <a:srgbClr val="000066"/>
              </a:buClr>
              <a:buSzPct val="80000"/>
              <a:buFont typeface="Wingdings" pitchFamily="2" charset="2"/>
              <a:buChar char="n"/>
              <a:defRPr sz="2400" b="1">
                <a:solidFill>
                  <a:srgbClr val="000066"/>
                </a:solidFill>
                <a:latin typeface="Arial" charset="0"/>
              </a:defRPr>
            </a:lvl1pPr>
            <a:lvl2pPr marL="742950" indent="-285750" eaLnBrk="0" hangingPunct="0">
              <a:spcBef>
                <a:spcPct val="20000"/>
              </a:spcBef>
              <a:buClr>
                <a:srgbClr val="000066"/>
              </a:buClr>
              <a:buSzPct val="135000"/>
              <a:buChar char="•"/>
              <a:defRPr sz="2200" b="1">
                <a:solidFill>
                  <a:srgbClr val="000066"/>
                </a:solidFill>
                <a:latin typeface="Arial" charset="0"/>
              </a:defRPr>
            </a:lvl2pPr>
            <a:lvl3pPr marL="1143000" indent="-228600" eaLnBrk="0" hangingPunct="0">
              <a:spcBef>
                <a:spcPct val="20000"/>
              </a:spcBef>
              <a:buClr>
                <a:srgbClr val="000066"/>
              </a:buClr>
              <a:buSzPct val="85000"/>
              <a:buFont typeface="Wingdings" pitchFamily="2" charset="2"/>
              <a:buChar char="w"/>
              <a:defRPr sz="2000" b="1">
                <a:solidFill>
                  <a:srgbClr val="000066"/>
                </a:solidFill>
                <a:latin typeface="Arial" charset="0"/>
              </a:defRPr>
            </a:lvl3pPr>
            <a:lvl4pPr marL="1600200" indent="-228600" eaLnBrk="0" hangingPunct="0">
              <a:spcBef>
                <a:spcPct val="20000"/>
              </a:spcBef>
              <a:buClr>
                <a:srgbClr val="003399"/>
              </a:buClr>
              <a:buSzPct val="80000"/>
              <a:buFont typeface="Wingdings" pitchFamily="2" charset="2"/>
              <a:buChar char="n"/>
              <a:defRPr sz="2000" b="1">
                <a:solidFill>
                  <a:srgbClr val="000066"/>
                </a:solidFill>
                <a:latin typeface="Arial" charset="0"/>
              </a:defRPr>
            </a:lvl4pPr>
            <a:lvl5pPr marL="2057400" indent="-228600" eaLnBrk="0" hangingPunct="0">
              <a:spcBef>
                <a:spcPct val="20000"/>
              </a:spcBef>
              <a:buClr>
                <a:srgbClr val="003399"/>
              </a:buClr>
              <a:buSzPct val="80000"/>
              <a:buFont typeface="Wingdings" pitchFamily="2" charset="2"/>
              <a:buChar char="n"/>
              <a:defRPr sz="1600" b="1">
                <a:solidFill>
                  <a:srgbClr val="000066"/>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9pPr>
          </a:lstStyle>
          <a:p>
            <a:pPr algn="ctr" eaLnBrk="1" hangingPunct="1">
              <a:spcBef>
                <a:spcPct val="0"/>
              </a:spcBef>
              <a:buClrTx/>
              <a:buSzTx/>
              <a:buFont typeface="Wingdings" pitchFamily="2" charset="2"/>
              <a:buNone/>
            </a:pPr>
            <a:r>
              <a:rPr lang="en-US" altLang="en-US" sz="1300" b="0" dirty="0" smtClean="0">
                <a:solidFill>
                  <a:srgbClr val="003399"/>
                </a:solidFill>
              </a:rPr>
              <a:t>Partly</a:t>
            </a:r>
            <a:endParaRPr lang="en-US" altLang="en-US" sz="1300" b="0" dirty="0">
              <a:solidFill>
                <a:srgbClr val="003399"/>
              </a:solidFill>
            </a:endParaRPr>
          </a:p>
        </p:txBody>
      </p:sp>
      <p:sp>
        <p:nvSpPr>
          <p:cNvPr id="49" name="d4_max_temp"/>
          <p:cNvSpPr txBox="1">
            <a:spLocks noChangeArrowheads="1"/>
          </p:cNvSpPr>
          <p:nvPr/>
        </p:nvSpPr>
        <p:spPr bwMode="auto">
          <a:xfrm>
            <a:off x="4244582" y="5152171"/>
            <a:ext cx="1487095"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5" rIns="91429" bIns="45715" anchor="ctr"/>
          <a:lstStyle>
            <a:lvl1pPr eaLnBrk="0" hangingPunct="0">
              <a:spcBef>
                <a:spcPct val="20000"/>
              </a:spcBef>
              <a:buClr>
                <a:srgbClr val="000066"/>
              </a:buClr>
              <a:buSzPct val="80000"/>
              <a:buFont typeface="Wingdings" pitchFamily="2" charset="2"/>
              <a:buChar char="n"/>
              <a:defRPr sz="2400" b="1">
                <a:solidFill>
                  <a:srgbClr val="000066"/>
                </a:solidFill>
                <a:latin typeface="Arial" charset="0"/>
              </a:defRPr>
            </a:lvl1pPr>
            <a:lvl2pPr marL="742950" indent="-285750" eaLnBrk="0" hangingPunct="0">
              <a:spcBef>
                <a:spcPct val="20000"/>
              </a:spcBef>
              <a:buClr>
                <a:srgbClr val="000066"/>
              </a:buClr>
              <a:buSzPct val="135000"/>
              <a:buChar char="•"/>
              <a:defRPr sz="2200" b="1">
                <a:solidFill>
                  <a:srgbClr val="000066"/>
                </a:solidFill>
                <a:latin typeface="Arial" charset="0"/>
              </a:defRPr>
            </a:lvl2pPr>
            <a:lvl3pPr marL="1143000" indent="-228600" eaLnBrk="0" hangingPunct="0">
              <a:spcBef>
                <a:spcPct val="20000"/>
              </a:spcBef>
              <a:buClr>
                <a:srgbClr val="000066"/>
              </a:buClr>
              <a:buSzPct val="85000"/>
              <a:buFont typeface="Wingdings" pitchFamily="2" charset="2"/>
              <a:buChar char="w"/>
              <a:defRPr sz="2000" b="1">
                <a:solidFill>
                  <a:srgbClr val="000066"/>
                </a:solidFill>
                <a:latin typeface="Arial" charset="0"/>
              </a:defRPr>
            </a:lvl3pPr>
            <a:lvl4pPr marL="1600200" indent="-228600" eaLnBrk="0" hangingPunct="0">
              <a:spcBef>
                <a:spcPct val="20000"/>
              </a:spcBef>
              <a:buClr>
                <a:srgbClr val="003399"/>
              </a:buClr>
              <a:buSzPct val="80000"/>
              <a:buFont typeface="Wingdings" pitchFamily="2" charset="2"/>
              <a:buChar char="n"/>
              <a:defRPr sz="2000" b="1">
                <a:solidFill>
                  <a:srgbClr val="000066"/>
                </a:solidFill>
                <a:latin typeface="Arial" charset="0"/>
              </a:defRPr>
            </a:lvl4pPr>
            <a:lvl5pPr marL="2057400" indent="-228600" eaLnBrk="0" hangingPunct="0">
              <a:spcBef>
                <a:spcPct val="20000"/>
              </a:spcBef>
              <a:buClr>
                <a:srgbClr val="003399"/>
              </a:buClr>
              <a:buSzPct val="80000"/>
              <a:buFont typeface="Wingdings" pitchFamily="2" charset="2"/>
              <a:buChar char="n"/>
              <a:defRPr sz="1600" b="1">
                <a:solidFill>
                  <a:srgbClr val="000066"/>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9pPr>
          </a:lstStyle>
          <a:p>
            <a:pPr algn="ctr">
              <a:spcBef>
                <a:spcPct val="0"/>
              </a:spcBef>
              <a:buClrTx/>
              <a:buSzTx/>
              <a:buFontTx/>
              <a:buNone/>
            </a:pPr>
            <a:r>
              <a:rPr lang="en-US" altLang="en-US" sz="1400" dirty="0" smtClean="0">
                <a:solidFill>
                  <a:srgbClr val="FF0000"/>
                </a:solidFill>
              </a:rPr>
              <a:t>75°F </a:t>
            </a:r>
            <a:endParaRPr lang="en-US" altLang="en-US" sz="1400" dirty="0">
              <a:solidFill>
                <a:srgbClr val="FF0000"/>
              </a:solidFill>
            </a:endParaRPr>
          </a:p>
        </p:txBody>
      </p:sp>
      <p:sp>
        <p:nvSpPr>
          <p:cNvPr id="51" name="d4_min_temp"/>
          <p:cNvSpPr txBox="1">
            <a:spLocks noChangeArrowheads="1"/>
          </p:cNvSpPr>
          <p:nvPr/>
        </p:nvSpPr>
        <p:spPr bwMode="auto">
          <a:xfrm>
            <a:off x="4207901" y="5573136"/>
            <a:ext cx="1540179"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5" rIns="91429" bIns="45715" anchor="ctr" anchorCtr="1"/>
          <a:lstStyle>
            <a:lvl1pPr eaLnBrk="0" hangingPunct="0">
              <a:spcBef>
                <a:spcPct val="20000"/>
              </a:spcBef>
              <a:buClr>
                <a:srgbClr val="000066"/>
              </a:buClr>
              <a:buSzPct val="80000"/>
              <a:buFont typeface="Wingdings" pitchFamily="2" charset="2"/>
              <a:buChar char="n"/>
              <a:defRPr sz="2400" b="1">
                <a:solidFill>
                  <a:srgbClr val="000066"/>
                </a:solidFill>
                <a:latin typeface="Arial" charset="0"/>
              </a:defRPr>
            </a:lvl1pPr>
            <a:lvl2pPr marL="742950" indent="-285750" eaLnBrk="0" hangingPunct="0">
              <a:spcBef>
                <a:spcPct val="20000"/>
              </a:spcBef>
              <a:buClr>
                <a:srgbClr val="000066"/>
              </a:buClr>
              <a:buSzPct val="135000"/>
              <a:buChar char="•"/>
              <a:defRPr sz="2200" b="1">
                <a:solidFill>
                  <a:srgbClr val="000066"/>
                </a:solidFill>
                <a:latin typeface="Arial" charset="0"/>
              </a:defRPr>
            </a:lvl2pPr>
            <a:lvl3pPr marL="1143000" indent="-228600" eaLnBrk="0" hangingPunct="0">
              <a:spcBef>
                <a:spcPct val="20000"/>
              </a:spcBef>
              <a:buClr>
                <a:srgbClr val="000066"/>
              </a:buClr>
              <a:buSzPct val="85000"/>
              <a:buFont typeface="Wingdings" pitchFamily="2" charset="2"/>
              <a:buChar char="w"/>
              <a:defRPr sz="2000" b="1">
                <a:solidFill>
                  <a:srgbClr val="000066"/>
                </a:solidFill>
                <a:latin typeface="Arial" charset="0"/>
              </a:defRPr>
            </a:lvl3pPr>
            <a:lvl4pPr marL="1600200" indent="-228600" eaLnBrk="0" hangingPunct="0">
              <a:spcBef>
                <a:spcPct val="20000"/>
              </a:spcBef>
              <a:buClr>
                <a:srgbClr val="003399"/>
              </a:buClr>
              <a:buSzPct val="80000"/>
              <a:buFont typeface="Wingdings" pitchFamily="2" charset="2"/>
              <a:buChar char="n"/>
              <a:defRPr sz="2000" b="1">
                <a:solidFill>
                  <a:srgbClr val="000066"/>
                </a:solidFill>
                <a:latin typeface="Arial" charset="0"/>
              </a:defRPr>
            </a:lvl4pPr>
            <a:lvl5pPr marL="2057400" indent="-228600" eaLnBrk="0" hangingPunct="0">
              <a:spcBef>
                <a:spcPct val="20000"/>
              </a:spcBef>
              <a:buClr>
                <a:srgbClr val="003399"/>
              </a:buClr>
              <a:buSzPct val="80000"/>
              <a:buFont typeface="Wingdings" pitchFamily="2" charset="2"/>
              <a:buChar char="n"/>
              <a:defRPr sz="1600" b="1">
                <a:solidFill>
                  <a:srgbClr val="000066"/>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9pPr>
          </a:lstStyle>
          <a:p>
            <a:pPr algn="ctr">
              <a:spcBef>
                <a:spcPct val="0"/>
              </a:spcBef>
              <a:buClrTx/>
              <a:buSzTx/>
              <a:buFontTx/>
              <a:buNone/>
            </a:pPr>
            <a:r>
              <a:rPr lang="en-US" altLang="en-US" sz="1400" dirty="0" smtClean="0">
                <a:solidFill>
                  <a:srgbClr val="0070C0"/>
                </a:solidFill>
              </a:rPr>
              <a:t>68°F </a:t>
            </a:r>
            <a:endParaRPr lang="en-US" altLang="en-US" sz="1400" dirty="0">
              <a:solidFill>
                <a:srgbClr val="0070C0"/>
              </a:solidFill>
            </a:endParaRPr>
          </a:p>
        </p:txBody>
      </p:sp>
      <p:sp>
        <p:nvSpPr>
          <p:cNvPr id="53" name="d4_pm_wind"/>
          <p:cNvSpPr txBox="1">
            <a:spLocks noChangeArrowheads="1"/>
          </p:cNvSpPr>
          <p:nvPr/>
        </p:nvSpPr>
        <p:spPr bwMode="auto">
          <a:xfrm>
            <a:off x="4240956" y="5904924"/>
            <a:ext cx="1496604"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5" rIns="91429" bIns="45715" anchor="ctr" anchorCtr="1"/>
          <a:lstStyle>
            <a:lvl1pPr eaLnBrk="0" hangingPunct="0">
              <a:spcBef>
                <a:spcPct val="20000"/>
              </a:spcBef>
              <a:buClr>
                <a:srgbClr val="000066"/>
              </a:buClr>
              <a:buSzPct val="80000"/>
              <a:buFont typeface="Wingdings" pitchFamily="2" charset="2"/>
              <a:buChar char="n"/>
              <a:defRPr sz="2400" b="1">
                <a:solidFill>
                  <a:srgbClr val="000066"/>
                </a:solidFill>
                <a:latin typeface="Arial" charset="0"/>
              </a:defRPr>
            </a:lvl1pPr>
            <a:lvl2pPr marL="742950" indent="-285750" eaLnBrk="0" hangingPunct="0">
              <a:spcBef>
                <a:spcPct val="20000"/>
              </a:spcBef>
              <a:buClr>
                <a:srgbClr val="000066"/>
              </a:buClr>
              <a:buSzPct val="135000"/>
              <a:buChar char="•"/>
              <a:defRPr sz="2200" b="1">
                <a:solidFill>
                  <a:srgbClr val="000066"/>
                </a:solidFill>
                <a:latin typeface="Arial" charset="0"/>
              </a:defRPr>
            </a:lvl2pPr>
            <a:lvl3pPr marL="1143000" indent="-228600" eaLnBrk="0" hangingPunct="0">
              <a:spcBef>
                <a:spcPct val="20000"/>
              </a:spcBef>
              <a:buClr>
                <a:srgbClr val="000066"/>
              </a:buClr>
              <a:buSzPct val="85000"/>
              <a:buFont typeface="Wingdings" pitchFamily="2" charset="2"/>
              <a:buChar char="w"/>
              <a:defRPr sz="2000" b="1">
                <a:solidFill>
                  <a:srgbClr val="000066"/>
                </a:solidFill>
                <a:latin typeface="Arial" charset="0"/>
              </a:defRPr>
            </a:lvl3pPr>
            <a:lvl4pPr marL="1600200" indent="-228600" eaLnBrk="0" hangingPunct="0">
              <a:spcBef>
                <a:spcPct val="20000"/>
              </a:spcBef>
              <a:buClr>
                <a:srgbClr val="003399"/>
              </a:buClr>
              <a:buSzPct val="80000"/>
              <a:buFont typeface="Wingdings" pitchFamily="2" charset="2"/>
              <a:buChar char="n"/>
              <a:defRPr sz="2000" b="1">
                <a:solidFill>
                  <a:srgbClr val="000066"/>
                </a:solidFill>
                <a:latin typeface="Arial" charset="0"/>
              </a:defRPr>
            </a:lvl4pPr>
            <a:lvl5pPr marL="2057400" indent="-228600" eaLnBrk="0" hangingPunct="0">
              <a:spcBef>
                <a:spcPct val="20000"/>
              </a:spcBef>
              <a:buClr>
                <a:srgbClr val="003399"/>
              </a:buClr>
              <a:buSzPct val="80000"/>
              <a:buFont typeface="Wingdings" pitchFamily="2" charset="2"/>
              <a:buChar char="n"/>
              <a:defRPr sz="1600" b="1">
                <a:solidFill>
                  <a:srgbClr val="000066"/>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9pPr>
          </a:lstStyle>
          <a:p>
            <a:pPr algn="ctr">
              <a:lnSpc>
                <a:spcPct val="80000"/>
              </a:lnSpc>
              <a:spcBef>
                <a:spcPct val="0"/>
              </a:spcBef>
              <a:buClrTx/>
              <a:buSzTx/>
              <a:buFontTx/>
              <a:buNone/>
            </a:pPr>
            <a:r>
              <a:rPr lang="en-US" altLang="en-US" sz="1400" dirty="0" smtClean="0">
                <a:solidFill>
                  <a:srgbClr val="000000"/>
                </a:solidFill>
              </a:rPr>
              <a:t>0734L/1942L</a:t>
            </a:r>
            <a:endParaRPr lang="en-US" altLang="en-US" sz="1400" dirty="0">
              <a:solidFill>
                <a:srgbClr val="000000"/>
              </a:solidFill>
            </a:endParaRPr>
          </a:p>
        </p:txBody>
      </p:sp>
      <p:sp>
        <p:nvSpPr>
          <p:cNvPr id="58" name="TextBox 63"/>
          <p:cNvSpPr txBox="1">
            <a:spLocks noChangeArrowheads="1"/>
          </p:cNvSpPr>
          <p:nvPr/>
        </p:nvSpPr>
        <p:spPr bwMode="auto">
          <a:xfrm>
            <a:off x="4233744" y="3037931"/>
            <a:ext cx="1526386"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lvl1pPr eaLnBrk="0" hangingPunct="0">
              <a:spcBef>
                <a:spcPct val="20000"/>
              </a:spcBef>
              <a:buClr>
                <a:srgbClr val="000066"/>
              </a:buClr>
              <a:buSzPct val="80000"/>
              <a:buFont typeface="Wingdings" pitchFamily="2" charset="2"/>
              <a:buChar char="n"/>
              <a:defRPr sz="2400" b="1">
                <a:solidFill>
                  <a:srgbClr val="000066"/>
                </a:solidFill>
                <a:latin typeface="Arial" charset="0"/>
              </a:defRPr>
            </a:lvl1pPr>
            <a:lvl2pPr marL="742950" indent="-285750" eaLnBrk="0" hangingPunct="0">
              <a:spcBef>
                <a:spcPct val="20000"/>
              </a:spcBef>
              <a:buClr>
                <a:srgbClr val="000066"/>
              </a:buClr>
              <a:buSzPct val="135000"/>
              <a:buChar char="•"/>
              <a:defRPr sz="2200" b="1">
                <a:solidFill>
                  <a:srgbClr val="000066"/>
                </a:solidFill>
                <a:latin typeface="Arial" charset="0"/>
              </a:defRPr>
            </a:lvl2pPr>
            <a:lvl3pPr marL="1143000" indent="-228600" eaLnBrk="0" hangingPunct="0">
              <a:spcBef>
                <a:spcPct val="20000"/>
              </a:spcBef>
              <a:buClr>
                <a:srgbClr val="000066"/>
              </a:buClr>
              <a:buSzPct val="85000"/>
              <a:buFont typeface="Wingdings" pitchFamily="2" charset="2"/>
              <a:buChar char="w"/>
              <a:defRPr sz="2000" b="1">
                <a:solidFill>
                  <a:srgbClr val="000066"/>
                </a:solidFill>
                <a:latin typeface="Arial" charset="0"/>
              </a:defRPr>
            </a:lvl3pPr>
            <a:lvl4pPr marL="1600200" indent="-228600" eaLnBrk="0" hangingPunct="0">
              <a:spcBef>
                <a:spcPct val="20000"/>
              </a:spcBef>
              <a:buClr>
                <a:srgbClr val="003399"/>
              </a:buClr>
              <a:buSzPct val="80000"/>
              <a:buFont typeface="Wingdings" pitchFamily="2" charset="2"/>
              <a:buChar char="n"/>
              <a:defRPr sz="2000" b="1">
                <a:solidFill>
                  <a:srgbClr val="000066"/>
                </a:solidFill>
                <a:latin typeface="Arial" charset="0"/>
              </a:defRPr>
            </a:lvl4pPr>
            <a:lvl5pPr marL="2057400" indent="-228600" eaLnBrk="0" hangingPunct="0">
              <a:spcBef>
                <a:spcPct val="20000"/>
              </a:spcBef>
              <a:buClr>
                <a:srgbClr val="003399"/>
              </a:buClr>
              <a:buSzPct val="80000"/>
              <a:buFont typeface="Wingdings" pitchFamily="2" charset="2"/>
              <a:buChar char="n"/>
              <a:defRPr sz="1600" b="1">
                <a:solidFill>
                  <a:srgbClr val="000066"/>
                </a:solidFill>
                <a:latin typeface="Arial" charset="0"/>
              </a:defRPr>
            </a:lvl5pPr>
            <a:lvl6pPr marL="25146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6pPr>
            <a:lvl7pPr marL="29718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7pPr>
            <a:lvl8pPr marL="34290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8pPr>
            <a:lvl9pPr marL="3886200" indent="-22860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Arial" charset="0"/>
              </a:defRPr>
            </a:lvl9pPr>
          </a:lstStyle>
          <a:p>
            <a:pPr algn="ctr" eaLnBrk="1" hangingPunct="1">
              <a:spcBef>
                <a:spcPct val="0"/>
              </a:spcBef>
              <a:buClrTx/>
              <a:buSzTx/>
              <a:buFontTx/>
              <a:buNone/>
            </a:pPr>
            <a:r>
              <a:rPr lang="en-US" altLang="en-US" sz="1300" b="0" dirty="0" smtClean="0">
                <a:solidFill>
                  <a:srgbClr val="000000"/>
                </a:solidFill>
              </a:rPr>
              <a:t>NW 5-10KT</a:t>
            </a:r>
            <a:endParaRPr lang="en-US" altLang="en-US" sz="1300" b="0" dirty="0">
              <a:solidFill>
                <a:srgbClr val="000000"/>
              </a:solidFill>
            </a:endParaRPr>
          </a:p>
        </p:txBody>
      </p:sp>
      <p:pic>
        <p:nvPicPr>
          <p:cNvPr id="4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0152" y="1841974"/>
            <a:ext cx="1255713" cy="73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3393" y="3330031"/>
            <a:ext cx="871537" cy="865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948687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Airspace Weather</a:t>
            </a:r>
            <a:endParaRPr lang="en-US" dirty="0"/>
          </a:p>
        </p:txBody>
      </p:sp>
      <p:grpSp>
        <p:nvGrpSpPr>
          <p:cNvPr id="3" name="Group 13"/>
          <p:cNvGrpSpPr/>
          <p:nvPr/>
        </p:nvGrpSpPr>
        <p:grpSpPr>
          <a:xfrm>
            <a:off x="3958624" y="1330633"/>
            <a:ext cx="2594576" cy="4993967"/>
            <a:chOff x="4267200" y="685800"/>
            <a:chExt cx="2594576" cy="4267200"/>
          </a:xfrm>
        </p:grpSpPr>
        <p:grpSp>
          <p:nvGrpSpPr>
            <p:cNvPr id="4" name="Group 14"/>
            <p:cNvGrpSpPr/>
            <p:nvPr/>
          </p:nvGrpSpPr>
          <p:grpSpPr>
            <a:xfrm>
              <a:off x="4267200" y="1066800"/>
              <a:ext cx="1905000" cy="3886200"/>
              <a:chOff x="5715000" y="1143000"/>
              <a:chExt cx="2286000" cy="3810000"/>
            </a:xfrm>
            <a:solidFill>
              <a:srgbClr val="BFECF7"/>
            </a:solidFill>
          </p:grpSpPr>
          <p:sp>
            <p:nvSpPr>
              <p:cNvPr id="27" name="Rectangle 26"/>
              <p:cNvSpPr/>
              <p:nvPr/>
            </p:nvSpPr>
            <p:spPr>
              <a:xfrm>
                <a:off x="5715000" y="1143000"/>
                <a:ext cx="2286000" cy="3810000"/>
              </a:xfrm>
              <a:prstGeom prst="rect">
                <a:avLst/>
              </a:prstGeom>
              <a:solidFill>
                <a:schemeClr val="tx1">
                  <a:lumMod val="20000"/>
                  <a:lumOff val="80000"/>
                </a:schemeClr>
              </a:solidFill>
              <a:ln w="25400" cap="flat" cmpd="sng" algn="ctr">
                <a:solidFill>
                  <a:sysClr val="windowText" lastClr="000000"/>
                </a:solidFill>
                <a:prstDash val="solid"/>
              </a:ln>
              <a:effectLst/>
            </p:spPr>
            <p:txBody>
              <a:bodyPr rtlCol="0" anchor="ctr"/>
              <a:lstStyle/>
              <a:p>
                <a:pPr algn="ctr">
                  <a:defRPr/>
                </a:pPr>
                <a:endParaRPr lang="en-US" kern="0" smtClean="0">
                  <a:solidFill>
                    <a:srgbClr val="FFFF00"/>
                  </a:solidFill>
                </a:endParaRPr>
              </a:p>
            </p:txBody>
          </p:sp>
          <p:cxnSp>
            <p:nvCxnSpPr>
              <p:cNvPr id="28" name="Straight Connector 27"/>
              <p:cNvCxnSpPr/>
              <p:nvPr/>
            </p:nvCxnSpPr>
            <p:spPr>
              <a:xfrm>
                <a:off x="5715000" y="4572000"/>
                <a:ext cx="2286000" cy="0"/>
              </a:xfrm>
              <a:prstGeom prst="line">
                <a:avLst/>
              </a:prstGeom>
              <a:grpFill/>
              <a:ln w="9525" cap="flat" cmpd="sng" algn="ctr">
                <a:solidFill>
                  <a:sysClr val="windowText" lastClr="000000"/>
                </a:solidFill>
                <a:prstDash val="solid"/>
              </a:ln>
              <a:effectLst/>
            </p:spPr>
          </p:cxnSp>
          <p:cxnSp>
            <p:nvCxnSpPr>
              <p:cNvPr id="29" name="Straight Connector 28"/>
              <p:cNvCxnSpPr/>
              <p:nvPr/>
            </p:nvCxnSpPr>
            <p:spPr>
              <a:xfrm>
                <a:off x="5715000" y="4191000"/>
                <a:ext cx="2286000" cy="0"/>
              </a:xfrm>
              <a:prstGeom prst="line">
                <a:avLst/>
              </a:prstGeom>
              <a:grpFill/>
              <a:ln w="9525" cap="flat" cmpd="sng" algn="ctr">
                <a:solidFill>
                  <a:sysClr val="windowText" lastClr="000000"/>
                </a:solidFill>
                <a:prstDash val="solid"/>
              </a:ln>
              <a:effectLst/>
            </p:spPr>
          </p:cxnSp>
          <p:cxnSp>
            <p:nvCxnSpPr>
              <p:cNvPr id="30" name="Straight Connector 29"/>
              <p:cNvCxnSpPr/>
              <p:nvPr/>
            </p:nvCxnSpPr>
            <p:spPr>
              <a:xfrm>
                <a:off x="5715000" y="3810000"/>
                <a:ext cx="2286000" cy="0"/>
              </a:xfrm>
              <a:prstGeom prst="line">
                <a:avLst/>
              </a:prstGeom>
              <a:grpFill/>
              <a:ln w="9525" cap="flat" cmpd="sng" algn="ctr">
                <a:solidFill>
                  <a:sysClr val="windowText" lastClr="000000"/>
                </a:solidFill>
                <a:prstDash val="solid"/>
              </a:ln>
              <a:effectLst/>
            </p:spPr>
          </p:cxnSp>
          <p:cxnSp>
            <p:nvCxnSpPr>
              <p:cNvPr id="31" name="Straight Connector 30"/>
              <p:cNvCxnSpPr/>
              <p:nvPr/>
            </p:nvCxnSpPr>
            <p:spPr>
              <a:xfrm>
                <a:off x="5715000" y="3429000"/>
                <a:ext cx="2286000" cy="0"/>
              </a:xfrm>
              <a:prstGeom prst="line">
                <a:avLst/>
              </a:prstGeom>
              <a:grpFill/>
              <a:ln w="9525" cap="flat" cmpd="sng" algn="ctr">
                <a:solidFill>
                  <a:sysClr val="windowText" lastClr="000000"/>
                </a:solidFill>
                <a:prstDash val="solid"/>
              </a:ln>
              <a:effectLst/>
            </p:spPr>
          </p:cxnSp>
          <p:cxnSp>
            <p:nvCxnSpPr>
              <p:cNvPr id="32" name="Straight Connector 31"/>
              <p:cNvCxnSpPr/>
              <p:nvPr/>
            </p:nvCxnSpPr>
            <p:spPr>
              <a:xfrm>
                <a:off x="5715000" y="3048000"/>
                <a:ext cx="2286000" cy="0"/>
              </a:xfrm>
              <a:prstGeom prst="line">
                <a:avLst/>
              </a:prstGeom>
              <a:grpFill/>
              <a:ln w="9525" cap="flat" cmpd="sng" algn="ctr">
                <a:solidFill>
                  <a:sysClr val="windowText" lastClr="000000"/>
                </a:solidFill>
                <a:prstDash val="solid"/>
              </a:ln>
              <a:effectLst/>
            </p:spPr>
          </p:cxnSp>
          <p:cxnSp>
            <p:nvCxnSpPr>
              <p:cNvPr id="33" name="Straight Connector 32"/>
              <p:cNvCxnSpPr/>
              <p:nvPr/>
            </p:nvCxnSpPr>
            <p:spPr>
              <a:xfrm>
                <a:off x="5715000" y="2667000"/>
                <a:ext cx="2286000" cy="0"/>
              </a:xfrm>
              <a:prstGeom prst="line">
                <a:avLst/>
              </a:prstGeom>
              <a:grpFill/>
              <a:ln w="9525" cap="flat" cmpd="sng" algn="ctr">
                <a:solidFill>
                  <a:sysClr val="windowText" lastClr="000000"/>
                </a:solidFill>
                <a:prstDash val="solid"/>
              </a:ln>
              <a:effectLst/>
            </p:spPr>
          </p:cxnSp>
          <p:cxnSp>
            <p:nvCxnSpPr>
              <p:cNvPr id="34" name="Straight Connector 33"/>
              <p:cNvCxnSpPr/>
              <p:nvPr/>
            </p:nvCxnSpPr>
            <p:spPr>
              <a:xfrm>
                <a:off x="5715000" y="2286000"/>
                <a:ext cx="2286000" cy="0"/>
              </a:xfrm>
              <a:prstGeom prst="line">
                <a:avLst/>
              </a:prstGeom>
              <a:grpFill/>
              <a:ln w="9525" cap="flat" cmpd="sng" algn="ctr">
                <a:solidFill>
                  <a:sysClr val="windowText" lastClr="000000"/>
                </a:solidFill>
                <a:prstDash val="solid"/>
              </a:ln>
              <a:effectLst/>
            </p:spPr>
          </p:cxnSp>
          <p:cxnSp>
            <p:nvCxnSpPr>
              <p:cNvPr id="35" name="Straight Connector 34"/>
              <p:cNvCxnSpPr/>
              <p:nvPr/>
            </p:nvCxnSpPr>
            <p:spPr>
              <a:xfrm>
                <a:off x="5715000" y="1905000"/>
                <a:ext cx="2286000" cy="0"/>
              </a:xfrm>
              <a:prstGeom prst="line">
                <a:avLst/>
              </a:prstGeom>
              <a:grpFill/>
              <a:ln w="9525" cap="flat" cmpd="sng" algn="ctr">
                <a:solidFill>
                  <a:sysClr val="windowText" lastClr="000000"/>
                </a:solidFill>
                <a:prstDash val="solid"/>
              </a:ln>
              <a:effectLst/>
            </p:spPr>
          </p:cxnSp>
          <p:cxnSp>
            <p:nvCxnSpPr>
              <p:cNvPr id="36" name="Straight Connector 35"/>
              <p:cNvCxnSpPr/>
              <p:nvPr/>
            </p:nvCxnSpPr>
            <p:spPr>
              <a:xfrm>
                <a:off x="5715000" y="1524000"/>
                <a:ext cx="2286000" cy="0"/>
              </a:xfrm>
              <a:prstGeom prst="line">
                <a:avLst/>
              </a:prstGeom>
              <a:grpFill/>
              <a:ln w="9525" cap="flat" cmpd="sng" algn="ctr">
                <a:solidFill>
                  <a:sysClr val="windowText" lastClr="000000"/>
                </a:solidFill>
                <a:prstDash val="solid"/>
              </a:ln>
              <a:effectLst/>
            </p:spPr>
          </p:cxnSp>
        </p:grpSp>
        <p:sp>
          <p:nvSpPr>
            <p:cNvPr id="16" name="TextBox 15"/>
            <p:cNvSpPr txBox="1"/>
            <p:nvPr/>
          </p:nvSpPr>
          <p:spPr>
            <a:xfrm>
              <a:off x="6177279" y="4273685"/>
              <a:ext cx="684497" cy="315583"/>
            </a:xfrm>
            <a:prstGeom prst="rect">
              <a:avLst/>
            </a:prstGeom>
            <a:noFill/>
          </p:spPr>
          <p:txBody>
            <a:bodyPr wrap="square" rtlCol="0">
              <a:spAutoFit/>
            </a:bodyPr>
            <a:lstStyle/>
            <a:p>
              <a:pPr>
                <a:defRPr/>
              </a:pPr>
              <a:r>
                <a:rPr lang="en-US" kern="0" dirty="0" smtClean="0">
                  <a:solidFill>
                    <a:prstClr val="black"/>
                  </a:solidFill>
                </a:rPr>
                <a:t>010</a:t>
              </a:r>
            </a:p>
          </p:txBody>
        </p:sp>
        <p:sp>
          <p:nvSpPr>
            <p:cNvPr id="17" name="TextBox 16"/>
            <p:cNvSpPr txBox="1"/>
            <p:nvPr/>
          </p:nvSpPr>
          <p:spPr>
            <a:xfrm>
              <a:off x="6188351" y="3860178"/>
              <a:ext cx="662352" cy="315583"/>
            </a:xfrm>
            <a:prstGeom prst="rect">
              <a:avLst/>
            </a:prstGeom>
            <a:noFill/>
          </p:spPr>
          <p:txBody>
            <a:bodyPr wrap="square" rtlCol="0">
              <a:spAutoFit/>
            </a:bodyPr>
            <a:lstStyle/>
            <a:p>
              <a:pPr>
                <a:defRPr/>
              </a:pPr>
              <a:r>
                <a:rPr lang="en-US" kern="0" dirty="0" smtClean="0">
                  <a:solidFill>
                    <a:prstClr val="black"/>
                  </a:solidFill>
                </a:rPr>
                <a:t>050</a:t>
              </a:r>
            </a:p>
          </p:txBody>
        </p:sp>
        <p:sp>
          <p:nvSpPr>
            <p:cNvPr id="18" name="TextBox 17"/>
            <p:cNvSpPr txBox="1"/>
            <p:nvPr/>
          </p:nvSpPr>
          <p:spPr>
            <a:xfrm>
              <a:off x="6165715" y="3471557"/>
              <a:ext cx="696061" cy="315583"/>
            </a:xfrm>
            <a:prstGeom prst="rect">
              <a:avLst/>
            </a:prstGeom>
            <a:noFill/>
          </p:spPr>
          <p:txBody>
            <a:bodyPr wrap="square" rtlCol="0">
              <a:spAutoFit/>
            </a:bodyPr>
            <a:lstStyle/>
            <a:p>
              <a:pPr>
                <a:defRPr/>
              </a:pPr>
              <a:r>
                <a:rPr lang="en-US" kern="0" dirty="0" smtClean="0">
                  <a:solidFill>
                    <a:prstClr val="black"/>
                  </a:solidFill>
                </a:rPr>
                <a:t>100</a:t>
              </a:r>
            </a:p>
          </p:txBody>
        </p:sp>
        <p:sp>
          <p:nvSpPr>
            <p:cNvPr id="19" name="TextBox 18"/>
            <p:cNvSpPr txBox="1"/>
            <p:nvPr/>
          </p:nvSpPr>
          <p:spPr>
            <a:xfrm>
              <a:off x="6193492" y="3060833"/>
              <a:ext cx="575319" cy="315583"/>
            </a:xfrm>
            <a:prstGeom prst="rect">
              <a:avLst/>
            </a:prstGeom>
            <a:noFill/>
          </p:spPr>
          <p:txBody>
            <a:bodyPr wrap="square" rtlCol="0">
              <a:spAutoFit/>
            </a:bodyPr>
            <a:lstStyle/>
            <a:p>
              <a:pPr>
                <a:defRPr/>
              </a:pPr>
              <a:r>
                <a:rPr lang="en-US" kern="0" dirty="0" smtClean="0">
                  <a:solidFill>
                    <a:prstClr val="black"/>
                  </a:solidFill>
                </a:rPr>
                <a:t>150</a:t>
              </a:r>
            </a:p>
          </p:txBody>
        </p:sp>
        <p:sp>
          <p:nvSpPr>
            <p:cNvPr id="20" name="TextBox 19"/>
            <p:cNvSpPr txBox="1"/>
            <p:nvPr/>
          </p:nvSpPr>
          <p:spPr>
            <a:xfrm>
              <a:off x="6196181" y="2651053"/>
              <a:ext cx="572630" cy="315583"/>
            </a:xfrm>
            <a:prstGeom prst="rect">
              <a:avLst/>
            </a:prstGeom>
            <a:noFill/>
          </p:spPr>
          <p:txBody>
            <a:bodyPr wrap="square" rtlCol="0">
              <a:spAutoFit/>
            </a:bodyPr>
            <a:lstStyle/>
            <a:p>
              <a:pPr>
                <a:defRPr/>
              </a:pPr>
              <a:r>
                <a:rPr lang="en-US" kern="0" dirty="0" smtClean="0">
                  <a:solidFill>
                    <a:prstClr val="black"/>
                  </a:solidFill>
                </a:rPr>
                <a:t>200</a:t>
              </a:r>
            </a:p>
          </p:txBody>
        </p:sp>
        <p:sp>
          <p:nvSpPr>
            <p:cNvPr id="21" name="TextBox 20"/>
            <p:cNvSpPr txBox="1"/>
            <p:nvPr/>
          </p:nvSpPr>
          <p:spPr>
            <a:xfrm>
              <a:off x="6180521" y="2251948"/>
              <a:ext cx="588289" cy="315583"/>
            </a:xfrm>
            <a:prstGeom prst="rect">
              <a:avLst/>
            </a:prstGeom>
            <a:noFill/>
          </p:spPr>
          <p:txBody>
            <a:bodyPr wrap="square" rtlCol="0">
              <a:spAutoFit/>
            </a:bodyPr>
            <a:lstStyle/>
            <a:p>
              <a:pPr>
                <a:defRPr/>
              </a:pPr>
              <a:r>
                <a:rPr lang="en-US" kern="0" dirty="0" smtClean="0">
                  <a:solidFill>
                    <a:prstClr val="black"/>
                  </a:solidFill>
                </a:rPr>
                <a:t>250</a:t>
              </a:r>
            </a:p>
          </p:txBody>
        </p:sp>
        <p:sp>
          <p:nvSpPr>
            <p:cNvPr id="22" name="TextBox 21"/>
            <p:cNvSpPr txBox="1"/>
            <p:nvPr/>
          </p:nvSpPr>
          <p:spPr>
            <a:xfrm>
              <a:off x="6167552" y="1882616"/>
              <a:ext cx="595326" cy="315583"/>
            </a:xfrm>
            <a:prstGeom prst="rect">
              <a:avLst/>
            </a:prstGeom>
            <a:noFill/>
          </p:spPr>
          <p:txBody>
            <a:bodyPr wrap="square" rtlCol="0">
              <a:spAutoFit/>
            </a:bodyPr>
            <a:lstStyle/>
            <a:p>
              <a:pPr>
                <a:defRPr/>
              </a:pPr>
              <a:r>
                <a:rPr lang="en-US" kern="0" dirty="0" smtClean="0">
                  <a:solidFill>
                    <a:prstClr val="black"/>
                  </a:solidFill>
                </a:rPr>
                <a:t>300</a:t>
              </a:r>
            </a:p>
          </p:txBody>
        </p:sp>
        <p:sp>
          <p:nvSpPr>
            <p:cNvPr id="24" name="TextBox 23"/>
            <p:cNvSpPr txBox="1"/>
            <p:nvPr/>
          </p:nvSpPr>
          <p:spPr>
            <a:xfrm>
              <a:off x="6180521" y="1119082"/>
              <a:ext cx="588289" cy="315583"/>
            </a:xfrm>
            <a:prstGeom prst="rect">
              <a:avLst/>
            </a:prstGeom>
            <a:noFill/>
          </p:spPr>
          <p:txBody>
            <a:bodyPr wrap="square" rtlCol="0">
              <a:spAutoFit/>
            </a:bodyPr>
            <a:lstStyle/>
            <a:p>
              <a:pPr>
                <a:defRPr/>
              </a:pPr>
              <a:r>
                <a:rPr lang="en-US" kern="0" dirty="0" smtClean="0">
                  <a:solidFill>
                    <a:prstClr val="black"/>
                  </a:solidFill>
                </a:rPr>
                <a:t>400</a:t>
              </a:r>
            </a:p>
          </p:txBody>
        </p:sp>
        <p:sp>
          <p:nvSpPr>
            <p:cNvPr id="25" name="Rectangle 24"/>
            <p:cNvSpPr/>
            <p:nvPr/>
          </p:nvSpPr>
          <p:spPr>
            <a:xfrm>
              <a:off x="4267200" y="685800"/>
              <a:ext cx="1905000" cy="381000"/>
            </a:xfrm>
            <a:prstGeom prst="rect">
              <a:avLst/>
            </a:prstGeom>
            <a:solidFill>
              <a:sysClr val="window" lastClr="FFFFFF">
                <a:lumMod val="65000"/>
              </a:sysClr>
            </a:solidFill>
            <a:ln w="25400" cap="flat" cmpd="sng" algn="ctr">
              <a:solidFill>
                <a:sysClr val="windowText" lastClr="000000"/>
              </a:solidFill>
              <a:prstDash val="solid"/>
            </a:ln>
            <a:effectLst/>
          </p:spPr>
          <p:txBody>
            <a:bodyPr rtlCol="0" anchor="ctr"/>
            <a:lstStyle/>
            <a:p>
              <a:pPr algn="ctr">
                <a:defRPr/>
              </a:pPr>
              <a:r>
                <a:rPr lang="en-US" b="1" u="sng" kern="0" dirty="0" smtClean="0">
                  <a:solidFill>
                    <a:prstClr val="black"/>
                  </a:solidFill>
                </a:rPr>
                <a:t>CLOUDS</a:t>
              </a:r>
            </a:p>
          </p:txBody>
        </p:sp>
        <p:sp>
          <p:nvSpPr>
            <p:cNvPr id="26" name="TextBox 25"/>
            <p:cNvSpPr txBox="1"/>
            <p:nvPr/>
          </p:nvSpPr>
          <p:spPr>
            <a:xfrm>
              <a:off x="6172200" y="685800"/>
              <a:ext cx="559705" cy="369332"/>
            </a:xfrm>
            <a:prstGeom prst="rect">
              <a:avLst/>
            </a:prstGeom>
            <a:noFill/>
          </p:spPr>
          <p:txBody>
            <a:bodyPr wrap="none" rtlCol="0">
              <a:spAutoFit/>
            </a:bodyPr>
            <a:lstStyle/>
            <a:p>
              <a:pPr>
                <a:defRPr/>
              </a:pPr>
              <a:r>
                <a:rPr lang="en-US" kern="0" dirty="0" smtClean="0">
                  <a:solidFill>
                    <a:prstClr val="black"/>
                  </a:solidFill>
                </a:rPr>
                <a:t>AGL</a:t>
              </a:r>
            </a:p>
          </p:txBody>
        </p:sp>
      </p:grpSp>
      <p:graphicFrame>
        <p:nvGraphicFramePr>
          <p:cNvPr id="37" name="Table 36"/>
          <p:cNvGraphicFramePr>
            <a:graphicFrameLocks noGrp="1"/>
          </p:cNvGraphicFramePr>
          <p:nvPr>
            <p:extLst>
              <p:ext uri="{D42A27DB-BD31-4B8C-83A1-F6EECF244321}">
                <p14:modId xmlns:p14="http://schemas.microsoft.com/office/powerpoint/2010/main" xmlns="" val="85185164"/>
              </p:ext>
            </p:extLst>
          </p:nvPr>
        </p:nvGraphicFramePr>
        <p:xfrm>
          <a:off x="6705600" y="1330633"/>
          <a:ext cx="2133600" cy="2704277"/>
        </p:xfrm>
        <a:graphic>
          <a:graphicData uri="http://schemas.openxmlformats.org/drawingml/2006/table">
            <a:tbl>
              <a:tblPr firstRow="1" bandRow="1"/>
              <a:tblGrid>
                <a:gridCol w="685800"/>
                <a:gridCol w="1447800"/>
              </a:tblGrid>
              <a:tr h="507662">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800" u="sng" dirty="0" smtClean="0">
                          <a:solidFill>
                            <a:sysClr val="windowText" lastClr="000000"/>
                          </a:solidFill>
                        </a:rPr>
                        <a:t>FL WNDS / TEMP°C</a:t>
                      </a:r>
                      <a:endParaRPr lang="en-US" sz="1800" u="sng" dirty="0">
                        <a:solidFill>
                          <a:sysClr val="windowText" lastClr="00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hMerge="1">
                  <a:txBody>
                    <a:bodyPr/>
                    <a:lstStyle/>
                    <a:p>
                      <a:endParaRPr lang="en-US" dirty="0"/>
                    </a:p>
                  </a:txBody>
                  <a:tcPr/>
                </a:tc>
              </a:tr>
              <a:tr h="4393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100</a:t>
                      </a:r>
                      <a:endParaRPr lang="en-US" sz="14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1400" baseline="0" dirty="0" smtClean="0"/>
                        <a:t>26030 </a:t>
                      </a:r>
                      <a:r>
                        <a:rPr lang="en-US" sz="1400" dirty="0" smtClean="0"/>
                        <a:t>/ +6</a:t>
                      </a:r>
                      <a:endParaRPr lang="en-US" sz="14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393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050</a:t>
                      </a:r>
                      <a:endParaRPr lang="en-US" sz="14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1400" dirty="0" smtClean="0"/>
                        <a:t>30014 / +11</a:t>
                      </a:r>
                      <a:endParaRPr lang="en-US" sz="14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393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03</a:t>
                      </a:r>
                      <a:r>
                        <a:rPr lang="en-US" sz="1400" dirty="0"/>
                        <a:t>0</a:t>
                      </a:r>
                      <a:endParaRPr lang="en-US" sz="1400" dirty="0" smtClean="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1400" dirty="0" smtClean="0"/>
                        <a:t>30017 / +15</a:t>
                      </a:r>
                      <a:endParaRPr lang="en-US" sz="14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393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010</a:t>
                      </a:r>
                      <a:endParaRPr lang="en-US" sz="14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1400" dirty="0" smtClean="0"/>
                        <a:t>31019 / +17</a:t>
                      </a:r>
                      <a:endParaRPr lang="en-US" sz="14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4393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SFC</a:t>
                      </a:r>
                      <a:endParaRPr lang="en-US" sz="14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1400" dirty="0" smtClean="0"/>
                        <a:t>33016 / +21</a:t>
                      </a:r>
                      <a:endParaRPr lang="en-US" sz="14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xmlns="" val="2701668417"/>
              </p:ext>
            </p:extLst>
          </p:nvPr>
        </p:nvGraphicFramePr>
        <p:xfrm>
          <a:off x="76200" y="4813561"/>
          <a:ext cx="3758658" cy="1510268"/>
        </p:xfrm>
        <a:graphic>
          <a:graphicData uri="http://schemas.openxmlformats.org/drawingml/2006/table">
            <a:tbl>
              <a:tblPr firstRow="1" bandRow="1"/>
              <a:tblGrid>
                <a:gridCol w="1590201"/>
                <a:gridCol w="2168457"/>
              </a:tblGrid>
              <a:tr h="374963">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u="sng" dirty="0" smtClean="0">
                          <a:solidFill>
                            <a:schemeClr val="tx1"/>
                          </a:solidFill>
                        </a:rPr>
                        <a:t>HAZARDS</a:t>
                      </a:r>
                      <a:endParaRPr lang="en-US" u="sng"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hMerge="1">
                  <a:txBody>
                    <a:bodyPr/>
                    <a:lstStyle/>
                    <a:p>
                      <a:endParaRPr lang="en-US" dirty="0"/>
                    </a:p>
                  </a:txBody>
                  <a:tcPr/>
                </a:tc>
              </a:tr>
              <a:tr h="38017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dirty="0" smtClean="0">
                          <a:solidFill>
                            <a:schemeClr val="tx1"/>
                          </a:solidFill>
                        </a:rPr>
                        <a:t>TSTMS</a:t>
                      </a:r>
                      <a:endParaRPr lang="en-US" dirty="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b="0" dirty="0" smtClean="0">
                          <a:solidFill>
                            <a:schemeClr val="tx1"/>
                          </a:solidFill>
                        </a:rPr>
                        <a:t>NONE</a:t>
                      </a:r>
                      <a:endParaRPr lang="en-US" sz="1400" b="0" dirty="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r>
              <a:tr h="38017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dirty="0" smtClean="0"/>
                        <a:t>TURB</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b="0" dirty="0" smtClean="0"/>
                        <a:t>NONE</a:t>
                      </a:r>
                      <a:endParaRPr lang="en-US" sz="1400" b="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CC33"/>
                    </a:solidFill>
                  </a:tcPr>
                </a:tc>
              </a:tr>
              <a:tr h="37496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dirty="0" smtClean="0"/>
                        <a:t>ICG</a:t>
                      </a:r>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400" dirty="0" smtClean="0"/>
                        <a:t>NONE</a:t>
                      </a:r>
                      <a:endParaRPr lang="en-US" sz="14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r>
            </a:tbl>
          </a:graphicData>
        </a:graphic>
      </p:graphicFrame>
      <p:sp>
        <p:nvSpPr>
          <p:cNvPr id="41" name="TextBox 40"/>
          <p:cNvSpPr txBox="1"/>
          <p:nvPr/>
        </p:nvSpPr>
        <p:spPr>
          <a:xfrm>
            <a:off x="5884915" y="5973412"/>
            <a:ext cx="744485" cy="369332"/>
          </a:xfrm>
          <a:prstGeom prst="rect">
            <a:avLst/>
          </a:prstGeom>
          <a:noFill/>
        </p:spPr>
        <p:txBody>
          <a:bodyPr wrap="square" rtlCol="0">
            <a:spAutoFit/>
          </a:bodyPr>
          <a:lstStyle/>
          <a:p>
            <a:pPr>
              <a:defRPr/>
            </a:pPr>
            <a:r>
              <a:rPr lang="en-US" kern="0" dirty="0" smtClean="0">
                <a:solidFill>
                  <a:prstClr val="black"/>
                </a:solidFill>
              </a:rPr>
              <a:t>005</a:t>
            </a:r>
          </a:p>
        </p:txBody>
      </p:sp>
      <p:sp>
        <p:nvSpPr>
          <p:cNvPr id="42" name="TextBox 41"/>
          <p:cNvSpPr txBox="1"/>
          <p:nvPr/>
        </p:nvSpPr>
        <p:spPr>
          <a:xfrm>
            <a:off x="5852981" y="2302927"/>
            <a:ext cx="607254" cy="369332"/>
          </a:xfrm>
          <a:prstGeom prst="rect">
            <a:avLst/>
          </a:prstGeom>
          <a:noFill/>
        </p:spPr>
        <p:txBody>
          <a:bodyPr wrap="square" rtlCol="0">
            <a:spAutoFit/>
          </a:bodyPr>
          <a:lstStyle/>
          <a:p>
            <a:pPr>
              <a:defRPr/>
            </a:pPr>
            <a:r>
              <a:rPr lang="en-US" kern="0" dirty="0" smtClean="0">
                <a:solidFill>
                  <a:prstClr val="black"/>
                </a:solidFill>
              </a:rPr>
              <a:t>350</a:t>
            </a:r>
          </a:p>
        </p:txBody>
      </p:sp>
      <p:sp>
        <p:nvSpPr>
          <p:cNvPr id="44" name="Rectangle 43"/>
          <p:cNvSpPr/>
          <p:nvPr/>
        </p:nvSpPr>
        <p:spPr>
          <a:xfrm>
            <a:off x="3975262" y="3733800"/>
            <a:ext cx="1883714" cy="1681185"/>
          </a:xfrm>
          <a:prstGeom prst="rect">
            <a:avLst/>
          </a:prstGeom>
          <a:solidFill>
            <a:sysClr val="window" lastClr="FFFFFF">
              <a:lumMod val="65000"/>
            </a:sysClr>
          </a:solidFill>
          <a:ln w="25400" cap="flat" cmpd="sng" algn="ctr">
            <a:noFill/>
            <a:prstDash val="solid"/>
          </a:ln>
          <a:effectLst/>
        </p:spPr>
        <p:txBody>
          <a:bodyPr rtlCol="0" anchor="ctr"/>
          <a:lstStyle/>
          <a:p>
            <a:pPr algn="ctr">
              <a:defRPr/>
            </a:pPr>
            <a:r>
              <a:rPr lang="en-US" sz="1600" b="1" kern="0" dirty="0" smtClean="0">
                <a:solidFill>
                  <a:prstClr val="black"/>
                </a:solidFill>
              </a:rPr>
              <a:t>030 BKN 210</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1" y="1330634"/>
            <a:ext cx="3727334" cy="3413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0948687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71475" y="1327150"/>
            <a:ext cx="8482013" cy="4311650"/>
          </a:xfrm>
          <a:prstGeom prst="rect">
            <a:avLst/>
          </a:prstGeom>
          <a:noFill/>
          <a:ln w="25400">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00066"/>
              </a:buClr>
              <a:buSzPct val="80000"/>
              <a:buFont typeface="Wingdings" pitchFamily="2" charset="2"/>
              <a:buChar char="n"/>
              <a:defRPr sz="2400" b="1">
                <a:solidFill>
                  <a:srgbClr val="000066"/>
                </a:solidFill>
                <a:latin typeface="+mn-lt"/>
                <a:ea typeface="+mn-ea"/>
                <a:cs typeface="+mn-cs"/>
              </a:defRPr>
            </a:lvl1pPr>
            <a:lvl2pPr marL="688975" indent="-282575" algn="l" rtl="0" eaLnBrk="0" fontAlgn="base" hangingPunct="0">
              <a:spcBef>
                <a:spcPct val="20000"/>
              </a:spcBef>
              <a:spcAft>
                <a:spcPct val="0"/>
              </a:spcAft>
              <a:buClr>
                <a:srgbClr val="000066"/>
              </a:buClr>
              <a:buSzPct val="135000"/>
              <a:buChar char="•"/>
              <a:defRPr sz="2200" b="1">
                <a:solidFill>
                  <a:srgbClr val="000066"/>
                </a:solidFill>
                <a:latin typeface="+mn-lt"/>
              </a:defRPr>
            </a:lvl2pPr>
            <a:lvl3pPr marL="1027113" indent="-223838" algn="l" rtl="0" eaLnBrk="0" fontAlgn="base" hangingPunct="0">
              <a:spcBef>
                <a:spcPct val="20000"/>
              </a:spcBef>
              <a:spcAft>
                <a:spcPct val="0"/>
              </a:spcAft>
              <a:buClr>
                <a:srgbClr val="000066"/>
              </a:buClr>
              <a:buSzPct val="85000"/>
              <a:buFont typeface="Wingdings" pitchFamily="2" charset="2"/>
              <a:buChar char="w"/>
              <a:defRPr sz="2000" b="1">
                <a:solidFill>
                  <a:srgbClr val="000066"/>
                </a:solidFill>
                <a:latin typeface="+mn-lt"/>
              </a:defRPr>
            </a:lvl3pPr>
            <a:lvl4pPr marL="1371600" indent="-228600" algn="l" rtl="0" eaLnBrk="0" fontAlgn="base" hangingPunct="0">
              <a:spcBef>
                <a:spcPct val="20000"/>
              </a:spcBef>
              <a:spcAft>
                <a:spcPct val="0"/>
              </a:spcAft>
              <a:buClr>
                <a:srgbClr val="003399"/>
              </a:buClr>
              <a:buSzPct val="80000"/>
              <a:buFont typeface="Wingdings" pitchFamily="2" charset="2"/>
              <a:buChar char="n"/>
              <a:defRPr sz="2000" b="1">
                <a:solidFill>
                  <a:srgbClr val="000066"/>
                </a:solidFill>
                <a:latin typeface="+mn-lt"/>
              </a:defRPr>
            </a:lvl4pPr>
            <a:lvl5pPr marL="1714500" indent="-228600" algn="l" rtl="0" eaLnBrk="0" fontAlgn="base" hangingPunct="0">
              <a:spcBef>
                <a:spcPct val="20000"/>
              </a:spcBef>
              <a:spcAft>
                <a:spcPct val="0"/>
              </a:spcAft>
              <a:buClr>
                <a:srgbClr val="003399"/>
              </a:buClr>
              <a:buSzPct val="80000"/>
              <a:buFont typeface="Wingdings" pitchFamily="2" charset="2"/>
              <a:buChar char="n"/>
              <a:defRPr sz="1600" b="1">
                <a:solidFill>
                  <a:srgbClr val="000066"/>
                </a:solidFill>
                <a:latin typeface="+mn-lt"/>
              </a:defRPr>
            </a:lvl5pPr>
            <a:lvl6pPr marL="21717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6pPr>
            <a:lvl7pPr marL="26289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7pPr>
            <a:lvl8pPr marL="30861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8pPr>
            <a:lvl9pPr marL="3543300" indent="-228600" algn="l" rtl="0" fontAlgn="base">
              <a:spcBef>
                <a:spcPct val="20000"/>
              </a:spcBef>
              <a:spcAft>
                <a:spcPct val="0"/>
              </a:spcAft>
              <a:buClr>
                <a:srgbClr val="003399"/>
              </a:buClr>
              <a:buSzPct val="80000"/>
              <a:buFont typeface="Wingdings" pitchFamily="2" charset="2"/>
              <a:buChar char="n"/>
              <a:defRPr sz="1600" b="1">
                <a:solidFill>
                  <a:srgbClr val="000066"/>
                </a:solidFill>
                <a:latin typeface="+mn-lt"/>
              </a:defRPr>
            </a:lvl9pPr>
          </a:lstStyle>
          <a:p>
            <a:pPr algn="ctr"/>
            <a:endParaRPr lang="en-US" kern="0" dirty="0" smtClean="0"/>
          </a:p>
          <a:p>
            <a:pPr algn="ctr"/>
            <a:endParaRPr lang="en-US" kern="0" dirty="0" smtClean="0"/>
          </a:p>
          <a:p>
            <a:pPr algn="ctr"/>
            <a:endParaRPr lang="en-US" kern="0" dirty="0"/>
          </a:p>
        </p:txBody>
      </p:sp>
      <p:grpSp>
        <p:nvGrpSpPr>
          <p:cNvPr id="2" name="Group 13"/>
          <p:cNvGrpSpPr/>
          <p:nvPr/>
        </p:nvGrpSpPr>
        <p:grpSpPr>
          <a:xfrm>
            <a:off x="1530390" y="5991443"/>
            <a:ext cx="6202282" cy="790357"/>
            <a:chOff x="1797050" y="5863828"/>
            <a:chExt cx="6202282" cy="790357"/>
          </a:xfrm>
        </p:grpSpPr>
        <p:sp>
          <p:nvSpPr>
            <p:cNvPr id="15" name="Rectangle 34"/>
            <p:cNvSpPr>
              <a:spLocks noChangeArrowheads="1"/>
            </p:cNvSpPr>
            <p:nvPr/>
          </p:nvSpPr>
          <p:spPr bwMode="auto">
            <a:xfrm>
              <a:off x="2214626" y="5917009"/>
              <a:ext cx="934871" cy="523220"/>
            </a:xfrm>
            <a:prstGeom prst="rect">
              <a:avLst/>
            </a:prstGeom>
            <a:noFill/>
            <a:ln w="12700">
              <a:noFill/>
              <a:miter lim="800000"/>
              <a:headEnd type="none" w="sm" len="sm"/>
              <a:tailEnd type="none" w="sm" len="sm"/>
            </a:ln>
          </p:spPr>
          <p:txBody>
            <a:bodyPr wrap="none">
              <a:spAutoFit/>
            </a:bodyPr>
            <a:lstStyle/>
            <a:p>
              <a:r>
                <a:rPr lang="en-US" sz="1400" dirty="0" smtClean="0">
                  <a:solidFill>
                    <a:srgbClr val="008000"/>
                  </a:solidFill>
                </a:rPr>
                <a:t>CIG/VIS</a:t>
              </a:r>
            </a:p>
            <a:p>
              <a:r>
                <a:rPr lang="en-US" sz="1400" dirty="0" smtClean="0">
                  <a:solidFill>
                    <a:srgbClr val="008000"/>
                  </a:solidFill>
                </a:rPr>
                <a:t>&gt;3000 / 3</a:t>
              </a:r>
              <a:endParaRPr lang="en-US" sz="1400" dirty="0">
                <a:solidFill>
                  <a:srgbClr val="008000"/>
                </a:solidFill>
              </a:endParaRPr>
            </a:p>
          </p:txBody>
        </p:sp>
        <p:sp>
          <p:nvSpPr>
            <p:cNvPr id="16" name="Rectangle 35"/>
            <p:cNvSpPr>
              <a:spLocks noChangeArrowheads="1"/>
            </p:cNvSpPr>
            <p:nvPr/>
          </p:nvSpPr>
          <p:spPr bwMode="auto">
            <a:xfrm>
              <a:off x="6405626" y="5915521"/>
              <a:ext cx="1593706" cy="738664"/>
            </a:xfrm>
            <a:prstGeom prst="rect">
              <a:avLst/>
            </a:prstGeom>
            <a:noFill/>
            <a:ln w="12700">
              <a:noFill/>
              <a:miter lim="800000"/>
              <a:headEnd type="none" w="sm" len="sm"/>
              <a:tailEnd type="none" w="sm" len="sm"/>
            </a:ln>
          </p:spPr>
          <p:txBody>
            <a:bodyPr wrap="none">
              <a:spAutoFit/>
            </a:bodyPr>
            <a:lstStyle/>
            <a:p>
              <a:pPr algn="ctr"/>
              <a:r>
                <a:rPr lang="en-US" sz="1400" dirty="0" smtClean="0">
                  <a:solidFill>
                    <a:srgbClr val="C00000"/>
                  </a:solidFill>
                </a:rPr>
                <a:t>CIG/VIS &lt;500 / ½</a:t>
              </a:r>
            </a:p>
            <a:p>
              <a:pPr algn="ctr"/>
              <a:r>
                <a:rPr lang="en-US" sz="1400" dirty="0" smtClean="0">
                  <a:solidFill>
                    <a:srgbClr val="C00000"/>
                  </a:solidFill>
                </a:rPr>
                <a:t> or</a:t>
              </a:r>
            </a:p>
            <a:p>
              <a:pPr algn="ctr"/>
              <a:r>
                <a:rPr lang="en-US" sz="1400" dirty="0" smtClean="0">
                  <a:solidFill>
                    <a:srgbClr val="C00000"/>
                  </a:solidFill>
                </a:rPr>
                <a:t> XWINDS </a:t>
              </a:r>
              <a:r>
                <a:rPr lang="en-US" sz="1400" u="sng" dirty="0" smtClean="0">
                  <a:solidFill>
                    <a:srgbClr val="C00000"/>
                  </a:solidFill>
                </a:rPr>
                <a:t>&gt;</a:t>
              </a:r>
              <a:r>
                <a:rPr lang="en-US" sz="1400" dirty="0" smtClean="0">
                  <a:solidFill>
                    <a:srgbClr val="C00000"/>
                  </a:solidFill>
                </a:rPr>
                <a:t> 25kts</a:t>
              </a:r>
              <a:endParaRPr lang="en-US" sz="1400" dirty="0">
                <a:solidFill>
                  <a:srgbClr val="C00000"/>
                </a:solidFill>
              </a:endParaRPr>
            </a:p>
          </p:txBody>
        </p:sp>
        <p:sp>
          <p:nvSpPr>
            <p:cNvPr id="17" name="Rectangle 36"/>
            <p:cNvSpPr>
              <a:spLocks noChangeArrowheads="1"/>
            </p:cNvSpPr>
            <p:nvPr/>
          </p:nvSpPr>
          <p:spPr bwMode="auto">
            <a:xfrm>
              <a:off x="4424426" y="5917009"/>
              <a:ext cx="934871" cy="523220"/>
            </a:xfrm>
            <a:prstGeom prst="rect">
              <a:avLst/>
            </a:prstGeom>
            <a:noFill/>
            <a:ln w="12700">
              <a:noFill/>
              <a:miter lim="800000"/>
              <a:headEnd type="none" w="sm" len="sm"/>
              <a:tailEnd type="none" w="sm" len="sm"/>
            </a:ln>
          </p:spPr>
          <p:txBody>
            <a:bodyPr wrap="none">
              <a:spAutoFit/>
            </a:bodyPr>
            <a:lstStyle/>
            <a:p>
              <a:pPr>
                <a:defRPr/>
              </a:pPr>
              <a:r>
                <a:rPr lang="en-US" sz="1400" dirty="0" smtClean="0">
                  <a:solidFill>
                    <a:srgbClr val="FFCC00"/>
                  </a:solidFill>
                </a:rPr>
                <a:t>CIG/VIS</a:t>
              </a:r>
            </a:p>
            <a:p>
              <a:pPr>
                <a:defRPr/>
              </a:pPr>
              <a:r>
                <a:rPr lang="en-US" sz="1400" dirty="0" smtClean="0">
                  <a:solidFill>
                    <a:srgbClr val="FFCC00"/>
                  </a:solidFill>
                </a:rPr>
                <a:t>&gt;1000 / 1</a:t>
              </a:r>
              <a:endParaRPr lang="en-US" sz="1400" dirty="0">
                <a:solidFill>
                  <a:srgbClr val="FFCC00"/>
                </a:solidFill>
              </a:endParaRPr>
            </a:p>
          </p:txBody>
        </p:sp>
        <p:sp>
          <p:nvSpPr>
            <p:cNvPr id="18" name="Oval 37"/>
            <p:cNvSpPr>
              <a:spLocks noChangeArrowheads="1"/>
            </p:cNvSpPr>
            <p:nvPr/>
          </p:nvSpPr>
          <p:spPr bwMode="auto">
            <a:xfrm>
              <a:off x="3983989" y="5863828"/>
              <a:ext cx="411163" cy="411162"/>
            </a:xfrm>
            <a:prstGeom prst="ellipse">
              <a:avLst/>
            </a:prstGeom>
            <a:solidFill>
              <a:srgbClr val="FFC000"/>
            </a:solidFill>
            <a:ln w="34925">
              <a:noFill/>
              <a:round/>
              <a:headEnd type="none" w="sm" len="sm"/>
              <a:tailEnd type="none" w="sm" len="sm"/>
            </a:ln>
          </p:spPr>
          <p:txBody>
            <a:bodyPr wrap="none" anchor="ctr"/>
            <a:lstStyle/>
            <a:p>
              <a:pPr>
                <a:lnSpc>
                  <a:spcPct val="115000"/>
                </a:lnSpc>
              </a:pPr>
              <a:endParaRPr lang="en-US" sz="2400" dirty="0">
                <a:solidFill>
                  <a:srgbClr val="FFCC00"/>
                </a:solidFill>
              </a:endParaRPr>
            </a:p>
          </p:txBody>
        </p:sp>
        <p:sp>
          <p:nvSpPr>
            <p:cNvPr id="19" name="Oval 38"/>
            <p:cNvSpPr>
              <a:spLocks noChangeArrowheads="1"/>
            </p:cNvSpPr>
            <p:nvPr/>
          </p:nvSpPr>
          <p:spPr bwMode="auto">
            <a:xfrm>
              <a:off x="6034404" y="5865416"/>
              <a:ext cx="411163" cy="407987"/>
            </a:xfrm>
            <a:prstGeom prst="ellipse">
              <a:avLst/>
            </a:prstGeom>
            <a:solidFill>
              <a:srgbClr val="C00000"/>
            </a:solidFill>
            <a:ln w="34925">
              <a:noFill/>
              <a:round/>
              <a:headEnd type="none" w="sm" len="sm"/>
              <a:tailEnd type="none" w="sm" len="sm"/>
            </a:ln>
          </p:spPr>
          <p:txBody>
            <a:bodyPr wrap="none" anchor="ctr"/>
            <a:lstStyle/>
            <a:p>
              <a:pPr>
                <a:lnSpc>
                  <a:spcPct val="115000"/>
                </a:lnSpc>
              </a:pPr>
              <a:endParaRPr lang="en-US" sz="2400" dirty="0">
                <a:solidFill>
                  <a:srgbClr val="000000"/>
                </a:solidFill>
              </a:endParaRPr>
            </a:p>
          </p:txBody>
        </p:sp>
        <p:sp>
          <p:nvSpPr>
            <p:cNvPr id="20" name="Oval 33"/>
            <p:cNvSpPr>
              <a:spLocks noChangeArrowheads="1"/>
            </p:cNvSpPr>
            <p:nvPr/>
          </p:nvSpPr>
          <p:spPr bwMode="auto">
            <a:xfrm>
              <a:off x="1797050" y="5863828"/>
              <a:ext cx="411163" cy="411163"/>
            </a:xfrm>
            <a:prstGeom prst="ellipse">
              <a:avLst/>
            </a:prstGeom>
            <a:solidFill>
              <a:srgbClr val="008000"/>
            </a:solidFill>
            <a:ln w="22225">
              <a:noFill/>
              <a:round/>
              <a:headEnd type="none" w="sm" len="sm"/>
              <a:tailEnd type="none" w="sm" len="sm"/>
            </a:ln>
          </p:spPr>
          <p:txBody>
            <a:bodyPr wrap="none" anchor="ctr"/>
            <a:lstStyle/>
            <a:p>
              <a:pPr>
                <a:lnSpc>
                  <a:spcPct val="115000"/>
                </a:lnSpc>
              </a:pPr>
              <a:endParaRPr lang="en-US" sz="2400" dirty="0">
                <a:solidFill>
                  <a:srgbClr val="003399"/>
                </a:solidFill>
              </a:endParaRPr>
            </a:p>
          </p:txBody>
        </p:sp>
      </p:grpSp>
      <p:sp>
        <p:nvSpPr>
          <p:cNvPr id="6" name="Rectangle 2"/>
          <p:cNvSpPr>
            <a:spLocks noGrp="1" noChangeArrowheads="1"/>
          </p:cNvSpPr>
          <p:nvPr>
            <p:ph type="title"/>
          </p:nvPr>
        </p:nvSpPr>
        <p:spPr>
          <a:xfrm>
            <a:off x="1981200" y="228600"/>
            <a:ext cx="5257800" cy="685800"/>
          </a:xfrm>
        </p:spPr>
        <p:txBody>
          <a:bodyPr/>
          <a:lstStyle/>
          <a:p>
            <a:pPr eaLnBrk="1" hangingPunct="1"/>
            <a:r>
              <a:rPr lang="en-US" dirty="0" smtClean="0"/>
              <a:t>Weather</a:t>
            </a:r>
            <a:endParaRPr lang="en-US" sz="2000" dirty="0" smtClean="0"/>
          </a:p>
        </p:txBody>
      </p:sp>
      <p:graphicFrame>
        <p:nvGraphicFramePr>
          <p:cNvPr id="21" name="Content Placeholder 5"/>
          <p:cNvGraphicFramePr>
            <a:graphicFrameLocks/>
          </p:cNvGraphicFramePr>
          <p:nvPr>
            <p:extLst>
              <p:ext uri="{D42A27DB-BD31-4B8C-83A1-F6EECF244321}">
                <p14:modId xmlns:p14="http://schemas.microsoft.com/office/powerpoint/2010/main" xmlns="" val="2756305088"/>
              </p:ext>
            </p:extLst>
          </p:nvPr>
        </p:nvGraphicFramePr>
        <p:xfrm>
          <a:off x="371475" y="1314739"/>
          <a:ext cx="8229600" cy="4587244"/>
        </p:xfrm>
        <a:graphic>
          <a:graphicData uri="http://schemas.openxmlformats.org/drawingml/2006/table">
            <a:tbl>
              <a:tblPr firstRow="1" bandRow="1">
                <a:tableStyleId>{5C22544A-7EE6-4342-B048-85BDC9FD1C3A}</a:tableStyleId>
              </a:tblPr>
              <a:tblGrid>
                <a:gridCol w="1371600"/>
                <a:gridCol w="2514600"/>
                <a:gridCol w="4343400"/>
              </a:tblGrid>
              <a:tr h="585658">
                <a:tc>
                  <a:txBody>
                    <a:bodyPr/>
                    <a:lstStyle/>
                    <a:p>
                      <a:pPr algn="ctr"/>
                      <a:r>
                        <a:rPr lang="en-US" sz="1200" b="1" dirty="0" smtClean="0">
                          <a:solidFill>
                            <a:srgbClr val="002060"/>
                          </a:solidFill>
                        </a:rPr>
                        <a:t>Status</a:t>
                      </a:r>
                      <a:endParaRPr lang="en-US" sz="12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rgbClr val="002060"/>
                          </a:solidFill>
                        </a:rPr>
                        <a:t>Airfield</a:t>
                      </a:r>
                      <a:endParaRPr lang="en-US" sz="12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rgbClr val="002060"/>
                          </a:solidFill>
                        </a:rPr>
                        <a:t>TAF</a:t>
                      </a:r>
                      <a:endParaRPr lang="en-US" sz="12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01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KMCF</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TAF AMD KMCF 201025Z 2010/2114 25006KT 8000 BR BKN035 BKN150 QNH2982INS BECMG 2012/2013 25009KT 6000 -SHRA BKN030 BKN100 QNH2983INS BECMG 2015/2016 28012KT 9999 NSW SCT018 BKN030 BKN100 QNH2990INS BECMG 2020/2021 30012G18KT 9999 SCT030 SCT150 QNH2990INS BECMG 2102/2103 30015G20KT 9999 FEW150 QNH3000INS TX24/2020Z TN10/2108Z AMD 201025</a:t>
                      </a:r>
                      <a:endParaRPr lang="en-US" sz="900" b="1" dirty="0" smtClean="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6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KTPA</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KTPA 200900Z 2009/2106 VRB03KT P6SM VCSH SCT012 BKN120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FM201400 30006KT P6SM VCSH BKN030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FM201700 33006KT P6SM BKN035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FM201900 30012G18KT P6SM BKN050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FM210300 33015G20KT P6SM SCT250</a:t>
                      </a:r>
                      <a:endParaRPr lang="en-US" sz="9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6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b="0" kern="1200" dirty="0" smtClean="0">
                        <a:solidFill>
                          <a:schemeClr val="dk1"/>
                        </a:solidFill>
                        <a:effectLst/>
                        <a:latin typeface="+mn-lt"/>
                        <a:ea typeface="+mn-ea"/>
                        <a:cs typeface="+mn-cs"/>
                      </a:endParaRPr>
                    </a:p>
                    <a:p>
                      <a:pPr algn="ctr"/>
                      <a:r>
                        <a:rPr lang="en-US" sz="1800" b="0" kern="1200" dirty="0" smtClean="0">
                          <a:solidFill>
                            <a:schemeClr val="dk1"/>
                          </a:solidFill>
                          <a:effectLst/>
                          <a:latin typeface="+mn-lt"/>
                          <a:ea typeface="+mn-ea"/>
                          <a:cs typeface="+mn-cs"/>
                        </a:rPr>
                        <a:t>KTPF</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KTPA 200900Z 2009/2106 VRB03KT P6SM VCSH SCT012 BKN120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FM201400 30006KT P6SM VCSH BKN030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FM201700 33006KT P6SM BKN035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FM201900 30012G18KT P6SM BKN050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FM210300 33015G20KT P6SM SCT250</a:t>
                      </a:r>
                      <a:endParaRPr lang="en-US" sz="9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6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KPIE</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KPIE 200808Z 2008/2106 29004KT P6SM VCSH SCT012 BKN120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FM201600 34009KT P6SM VCSH BKN030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FM201900 32015G22KT P6SM BKN040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FM210100 34015G24KT P6SM SCT250</a:t>
                      </a:r>
                      <a:endParaRPr lang="en-US" sz="9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66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kern="1200" dirty="0" smtClean="0">
                        <a:solidFill>
                          <a:schemeClr val="dk1"/>
                        </a:solidFill>
                        <a:effectLst/>
                        <a:latin typeface="+mn-lt"/>
                        <a:ea typeface="+mn-ea"/>
                        <a:cs typeface="+mn-cs"/>
                      </a:endParaRPr>
                    </a:p>
                    <a:p>
                      <a:pPr algn="ctr"/>
                      <a:r>
                        <a:rPr lang="en-US" sz="1800" kern="1200" dirty="0" smtClean="0">
                          <a:solidFill>
                            <a:schemeClr val="dk1"/>
                          </a:solidFill>
                          <a:effectLst/>
                          <a:latin typeface="+mn-lt"/>
                          <a:ea typeface="+mn-ea"/>
                          <a:cs typeface="+mn-cs"/>
                        </a:rPr>
                        <a:t>KSPG</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KPIE 200808Z 2008/2106 29004KT P6SM VCSH SCT012 BKN120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FM201600 34009KT P6SM VCSH BKN030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FM201900 32015G22KT P6SM BKN040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latin typeface="+mn-lt"/>
                          <a:ea typeface="+mn-ea"/>
                          <a:cs typeface="+mn-cs"/>
                        </a:rPr>
                        <a:t>FM210100 34015G24KT P6SM SCT250</a:t>
                      </a:r>
                      <a:endParaRPr lang="en-US" sz="9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0" name="Oval 33"/>
          <p:cNvSpPr>
            <a:spLocks noChangeArrowheads="1"/>
          </p:cNvSpPr>
          <p:nvPr/>
        </p:nvSpPr>
        <p:spPr bwMode="auto">
          <a:xfrm>
            <a:off x="826869" y="2133599"/>
            <a:ext cx="411163" cy="411163"/>
          </a:xfrm>
          <a:prstGeom prst="ellipse">
            <a:avLst/>
          </a:prstGeom>
          <a:solidFill>
            <a:srgbClr val="008000"/>
          </a:solidFill>
          <a:ln w="22225">
            <a:noFill/>
            <a:round/>
            <a:headEnd type="none" w="sm" len="sm"/>
            <a:tailEnd type="none" w="sm" len="sm"/>
          </a:ln>
        </p:spPr>
        <p:txBody>
          <a:bodyPr wrap="none" anchor="ctr"/>
          <a:lstStyle/>
          <a:p>
            <a:pPr>
              <a:lnSpc>
                <a:spcPct val="115000"/>
              </a:lnSpc>
            </a:pPr>
            <a:endParaRPr lang="en-US" sz="2400" dirty="0">
              <a:solidFill>
                <a:srgbClr val="003399"/>
              </a:solidFill>
            </a:endParaRPr>
          </a:p>
        </p:txBody>
      </p:sp>
      <p:sp>
        <p:nvSpPr>
          <p:cNvPr id="31" name="Oval 33"/>
          <p:cNvSpPr>
            <a:spLocks noChangeArrowheads="1"/>
          </p:cNvSpPr>
          <p:nvPr/>
        </p:nvSpPr>
        <p:spPr bwMode="auto">
          <a:xfrm>
            <a:off x="813878" y="2971800"/>
            <a:ext cx="411163" cy="411163"/>
          </a:xfrm>
          <a:prstGeom prst="ellipse">
            <a:avLst/>
          </a:prstGeom>
          <a:solidFill>
            <a:srgbClr val="008000"/>
          </a:solidFill>
          <a:ln w="22225">
            <a:noFill/>
            <a:round/>
            <a:headEnd type="none" w="sm" len="sm"/>
            <a:tailEnd type="none" w="sm" len="sm"/>
          </a:ln>
        </p:spPr>
        <p:txBody>
          <a:bodyPr wrap="none" anchor="ctr"/>
          <a:lstStyle/>
          <a:p>
            <a:pPr>
              <a:lnSpc>
                <a:spcPct val="115000"/>
              </a:lnSpc>
            </a:pPr>
            <a:endParaRPr lang="en-US" sz="2400" dirty="0">
              <a:solidFill>
                <a:srgbClr val="003399"/>
              </a:solidFill>
            </a:endParaRPr>
          </a:p>
        </p:txBody>
      </p:sp>
      <p:sp>
        <p:nvSpPr>
          <p:cNvPr id="32" name="Oval 33"/>
          <p:cNvSpPr>
            <a:spLocks noChangeArrowheads="1"/>
          </p:cNvSpPr>
          <p:nvPr/>
        </p:nvSpPr>
        <p:spPr bwMode="auto">
          <a:xfrm>
            <a:off x="813879" y="3810000"/>
            <a:ext cx="411163" cy="411163"/>
          </a:xfrm>
          <a:prstGeom prst="ellipse">
            <a:avLst/>
          </a:prstGeom>
          <a:solidFill>
            <a:srgbClr val="008000"/>
          </a:solidFill>
          <a:ln w="22225">
            <a:noFill/>
            <a:round/>
            <a:headEnd type="none" w="sm" len="sm"/>
            <a:tailEnd type="none" w="sm" len="sm"/>
          </a:ln>
        </p:spPr>
        <p:txBody>
          <a:bodyPr wrap="none" anchor="ctr"/>
          <a:lstStyle/>
          <a:p>
            <a:pPr>
              <a:lnSpc>
                <a:spcPct val="115000"/>
              </a:lnSpc>
            </a:pPr>
            <a:endParaRPr lang="en-US" sz="2400" dirty="0">
              <a:solidFill>
                <a:srgbClr val="003399"/>
              </a:solidFill>
            </a:endParaRPr>
          </a:p>
        </p:txBody>
      </p:sp>
      <p:sp>
        <p:nvSpPr>
          <p:cNvPr id="33" name="Oval 33"/>
          <p:cNvSpPr>
            <a:spLocks noChangeArrowheads="1"/>
          </p:cNvSpPr>
          <p:nvPr/>
        </p:nvSpPr>
        <p:spPr bwMode="auto">
          <a:xfrm>
            <a:off x="826869" y="4572000"/>
            <a:ext cx="411163" cy="411163"/>
          </a:xfrm>
          <a:prstGeom prst="ellipse">
            <a:avLst/>
          </a:prstGeom>
          <a:solidFill>
            <a:srgbClr val="008000"/>
          </a:solidFill>
          <a:ln w="22225">
            <a:noFill/>
            <a:round/>
            <a:headEnd type="none" w="sm" len="sm"/>
            <a:tailEnd type="none" w="sm" len="sm"/>
          </a:ln>
        </p:spPr>
        <p:txBody>
          <a:bodyPr wrap="none" anchor="ctr"/>
          <a:lstStyle/>
          <a:p>
            <a:pPr>
              <a:lnSpc>
                <a:spcPct val="115000"/>
              </a:lnSpc>
            </a:pPr>
            <a:endParaRPr lang="en-US" sz="2400" dirty="0">
              <a:solidFill>
                <a:srgbClr val="003399"/>
              </a:solidFill>
            </a:endParaRPr>
          </a:p>
        </p:txBody>
      </p:sp>
      <p:sp>
        <p:nvSpPr>
          <p:cNvPr id="34" name="Oval 33"/>
          <p:cNvSpPr>
            <a:spLocks noChangeArrowheads="1"/>
          </p:cNvSpPr>
          <p:nvPr/>
        </p:nvSpPr>
        <p:spPr bwMode="auto">
          <a:xfrm>
            <a:off x="813880" y="5334000"/>
            <a:ext cx="411163" cy="411163"/>
          </a:xfrm>
          <a:prstGeom prst="ellipse">
            <a:avLst/>
          </a:prstGeom>
          <a:solidFill>
            <a:srgbClr val="008000"/>
          </a:solidFill>
          <a:ln w="22225">
            <a:noFill/>
            <a:round/>
            <a:headEnd type="none" w="sm" len="sm"/>
            <a:tailEnd type="none" w="sm" len="sm"/>
          </a:ln>
        </p:spPr>
        <p:txBody>
          <a:bodyPr wrap="none" anchor="ctr"/>
          <a:lstStyle/>
          <a:p>
            <a:pPr>
              <a:lnSpc>
                <a:spcPct val="115000"/>
              </a:lnSpc>
            </a:pPr>
            <a:endParaRPr lang="en-US" sz="2400" dirty="0">
              <a:solidFill>
                <a:srgbClr val="003399"/>
              </a:solidFill>
            </a:endParaRPr>
          </a:p>
        </p:txBody>
      </p:sp>
    </p:spTree>
    <p:extLst>
      <p:ext uri="{BB962C8B-B14F-4D97-AF65-F5344CB8AC3E}">
        <p14:creationId xmlns:p14="http://schemas.microsoft.com/office/powerpoint/2010/main" xmlns="" val="23085933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0.xml><?xml version="1.0" encoding="utf-8"?>
<a:theme xmlns:a="http://schemas.openxmlformats.org/drawingml/2006/main" name="6 AMW Slidemaster">
  <a:themeElements>
    <a:clrScheme name="">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1_AMC2003_Template (adjus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MC2003_Template (adjusted) 1">
        <a:dk1>
          <a:srgbClr val="000066"/>
        </a:dk1>
        <a:lt1>
          <a:srgbClr val="FFFFFF"/>
        </a:lt1>
        <a:dk2>
          <a:srgbClr val="000066"/>
        </a:dk2>
        <a:lt2>
          <a:srgbClr val="111111"/>
        </a:lt2>
        <a:accent1>
          <a:srgbClr val="00FF00"/>
        </a:accent1>
        <a:accent2>
          <a:srgbClr val="3333CC"/>
        </a:accent2>
        <a:accent3>
          <a:srgbClr val="FFFFFF"/>
        </a:accent3>
        <a:accent4>
          <a:srgbClr val="000056"/>
        </a:accent4>
        <a:accent5>
          <a:srgbClr val="AAFFAA"/>
        </a:accent5>
        <a:accent6>
          <a:srgbClr val="2D2DB9"/>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6 AMW Slidemaster">
  <a:themeElements>
    <a:clrScheme name="">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1_AMC2003_Template (adjus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MC2003_Template (adjusted) 1">
        <a:dk1>
          <a:srgbClr val="000066"/>
        </a:dk1>
        <a:lt1>
          <a:srgbClr val="FFFFFF"/>
        </a:lt1>
        <a:dk2>
          <a:srgbClr val="000066"/>
        </a:dk2>
        <a:lt2>
          <a:srgbClr val="111111"/>
        </a:lt2>
        <a:accent1>
          <a:srgbClr val="00FF00"/>
        </a:accent1>
        <a:accent2>
          <a:srgbClr val="3333CC"/>
        </a:accent2>
        <a:accent3>
          <a:srgbClr val="FFFFFF"/>
        </a:accent3>
        <a:accent4>
          <a:srgbClr val="000056"/>
        </a:accent4>
        <a:accent5>
          <a:srgbClr val="AAFFAA"/>
        </a:accent5>
        <a:accent6>
          <a:srgbClr val="2D2DB9"/>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6 AMW Slidemaster">
  <a:themeElements>
    <a:clrScheme name="">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1_AMC2003_Template (adjus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MC2003_Template (adjusted) 1">
        <a:dk1>
          <a:srgbClr val="000066"/>
        </a:dk1>
        <a:lt1>
          <a:srgbClr val="FFFFFF"/>
        </a:lt1>
        <a:dk2>
          <a:srgbClr val="000066"/>
        </a:dk2>
        <a:lt2>
          <a:srgbClr val="111111"/>
        </a:lt2>
        <a:accent1>
          <a:srgbClr val="00FF00"/>
        </a:accent1>
        <a:accent2>
          <a:srgbClr val="3333CC"/>
        </a:accent2>
        <a:accent3>
          <a:srgbClr val="FFFFFF"/>
        </a:accent3>
        <a:accent4>
          <a:srgbClr val="000056"/>
        </a:accent4>
        <a:accent5>
          <a:srgbClr val="AAFFAA"/>
        </a:accent5>
        <a:accent6>
          <a:srgbClr val="2D2DB9"/>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6 AMW Slidemaster">
  <a:themeElements>
    <a:clrScheme name="">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1_AMC2003_Template (adjus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MC2003_Template (adjusted) 1">
        <a:dk1>
          <a:srgbClr val="000066"/>
        </a:dk1>
        <a:lt1>
          <a:srgbClr val="FFFFFF"/>
        </a:lt1>
        <a:dk2>
          <a:srgbClr val="000066"/>
        </a:dk2>
        <a:lt2>
          <a:srgbClr val="111111"/>
        </a:lt2>
        <a:accent1>
          <a:srgbClr val="00FF00"/>
        </a:accent1>
        <a:accent2>
          <a:srgbClr val="3333CC"/>
        </a:accent2>
        <a:accent3>
          <a:srgbClr val="FFFFFF"/>
        </a:accent3>
        <a:accent4>
          <a:srgbClr val="000056"/>
        </a:accent4>
        <a:accent5>
          <a:srgbClr val="AAFFAA"/>
        </a:accent5>
        <a:accent6>
          <a:srgbClr val="2D2DB9"/>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6 AMW Slidemaster">
  <a:themeElements>
    <a:clrScheme name="">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1_AMC2003_Template (adjus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MC2003_Template (adjusted) 1">
        <a:dk1>
          <a:srgbClr val="000066"/>
        </a:dk1>
        <a:lt1>
          <a:srgbClr val="FFFFFF"/>
        </a:lt1>
        <a:dk2>
          <a:srgbClr val="000066"/>
        </a:dk2>
        <a:lt2>
          <a:srgbClr val="111111"/>
        </a:lt2>
        <a:accent1>
          <a:srgbClr val="00FF00"/>
        </a:accent1>
        <a:accent2>
          <a:srgbClr val="3333CC"/>
        </a:accent2>
        <a:accent3>
          <a:srgbClr val="FFFFFF"/>
        </a:accent3>
        <a:accent4>
          <a:srgbClr val="000056"/>
        </a:accent4>
        <a:accent5>
          <a:srgbClr val="AAFFAA"/>
        </a:accent5>
        <a:accent6>
          <a:srgbClr val="2D2DB9"/>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6 AMW Slidemaster">
  <a:themeElements>
    <a:clrScheme name="">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1_AMC2003_Template (adjus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MC2003_Template (adjusted) 1">
        <a:dk1>
          <a:srgbClr val="000066"/>
        </a:dk1>
        <a:lt1>
          <a:srgbClr val="FFFFFF"/>
        </a:lt1>
        <a:dk2>
          <a:srgbClr val="000066"/>
        </a:dk2>
        <a:lt2>
          <a:srgbClr val="111111"/>
        </a:lt2>
        <a:accent1>
          <a:srgbClr val="00FF00"/>
        </a:accent1>
        <a:accent2>
          <a:srgbClr val="3333CC"/>
        </a:accent2>
        <a:accent3>
          <a:srgbClr val="FFFFFF"/>
        </a:accent3>
        <a:accent4>
          <a:srgbClr val="000056"/>
        </a:accent4>
        <a:accent5>
          <a:srgbClr val="AAFFAA"/>
        </a:accent5>
        <a:accent6>
          <a:srgbClr val="2D2DB9"/>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6 AMW Slidemaster">
  <a:themeElements>
    <a:clrScheme name="">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1_AMC2003_Template (adjus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MC2003_Template (adjusted) 1">
        <a:dk1>
          <a:srgbClr val="000066"/>
        </a:dk1>
        <a:lt1>
          <a:srgbClr val="FFFFFF"/>
        </a:lt1>
        <a:dk2>
          <a:srgbClr val="000066"/>
        </a:dk2>
        <a:lt2>
          <a:srgbClr val="111111"/>
        </a:lt2>
        <a:accent1>
          <a:srgbClr val="00FF00"/>
        </a:accent1>
        <a:accent2>
          <a:srgbClr val="3333CC"/>
        </a:accent2>
        <a:accent3>
          <a:srgbClr val="FFFFFF"/>
        </a:accent3>
        <a:accent4>
          <a:srgbClr val="000056"/>
        </a:accent4>
        <a:accent5>
          <a:srgbClr val="AAFFAA"/>
        </a:accent5>
        <a:accent6>
          <a:srgbClr val="2D2DB9"/>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6 AMW Slidemaster">
  <a:themeElements>
    <a:clrScheme name="">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1_AMC2003_Template (adjus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MC2003_Template (adjusted) 1">
        <a:dk1>
          <a:srgbClr val="000066"/>
        </a:dk1>
        <a:lt1>
          <a:srgbClr val="FFFFFF"/>
        </a:lt1>
        <a:dk2>
          <a:srgbClr val="000066"/>
        </a:dk2>
        <a:lt2>
          <a:srgbClr val="111111"/>
        </a:lt2>
        <a:accent1>
          <a:srgbClr val="00FF00"/>
        </a:accent1>
        <a:accent2>
          <a:srgbClr val="3333CC"/>
        </a:accent2>
        <a:accent3>
          <a:srgbClr val="FFFFFF"/>
        </a:accent3>
        <a:accent4>
          <a:srgbClr val="000056"/>
        </a:accent4>
        <a:accent5>
          <a:srgbClr val="AAFFAA"/>
        </a:accent5>
        <a:accent6>
          <a:srgbClr val="2D2DB9"/>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6 AMW Slidemaster">
  <a:themeElements>
    <a:clrScheme name="">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1_AMC2003_Template (adjus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MC2003_Template (adjusted) 1">
        <a:dk1>
          <a:srgbClr val="000066"/>
        </a:dk1>
        <a:lt1>
          <a:srgbClr val="FFFFFF"/>
        </a:lt1>
        <a:dk2>
          <a:srgbClr val="000066"/>
        </a:dk2>
        <a:lt2>
          <a:srgbClr val="111111"/>
        </a:lt2>
        <a:accent1>
          <a:srgbClr val="00FF00"/>
        </a:accent1>
        <a:accent2>
          <a:srgbClr val="3333CC"/>
        </a:accent2>
        <a:accent3>
          <a:srgbClr val="FFFFFF"/>
        </a:accent3>
        <a:accent4>
          <a:srgbClr val="000056"/>
        </a:accent4>
        <a:accent5>
          <a:srgbClr val="AAFFAA"/>
        </a:accent5>
        <a:accent6>
          <a:srgbClr val="2D2DB9"/>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6 AMW Slidemaster">
  <a:themeElements>
    <a:clrScheme name="">
      <a:dk1>
        <a:srgbClr val="003399"/>
      </a:dk1>
      <a:lt1>
        <a:srgbClr val="FFFFFF"/>
      </a:lt1>
      <a:dk2>
        <a:srgbClr val="000000"/>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1_AMC2003_Template (adjus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MC2003_Template (adjusted) 1">
        <a:dk1>
          <a:srgbClr val="000066"/>
        </a:dk1>
        <a:lt1>
          <a:srgbClr val="FFFFFF"/>
        </a:lt1>
        <a:dk2>
          <a:srgbClr val="000066"/>
        </a:dk2>
        <a:lt2>
          <a:srgbClr val="111111"/>
        </a:lt2>
        <a:accent1>
          <a:srgbClr val="00FF00"/>
        </a:accent1>
        <a:accent2>
          <a:srgbClr val="3333CC"/>
        </a:accent2>
        <a:accent3>
          <a:srgbClr val="FFFFFF"/>
        </a:accent3>
        <a:accent4>
          <a:srgbClr val="000056"/>
        </a:accent4>
        <a:accent5>
          <a:srgbClr val="AAFFAA"/>
        </a:accent5>
        <a:accent6>
          <a:srgbClr val="2D2DB9"/>
        </a:accent6>
        <a:hlink>
          <a:srgbClr val="0099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right Blue Underwate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right Blue Underwate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3_Bright Blue Underwate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4_Bright Blue Underwate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5_Bright Blue Underwate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6_Bright Blue Underwate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7_Bright Blue Underwate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8_Bright Blue Underwate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618</TotalTime>
  <Words>1354</Words>
  <Application>Microsoft Office PowerPoint</Application>
  <PresentationFormat>On-screen Show (4:3)</PresentationFormat>
  <Paragraphs>300</Paragraphs>
  <Slides>34</Slides>
  <Notes>4</Notes>
  <HiddenSlides>0</HiddenSlides>
  <MMClips>2</MMClips>
  <ScaleCrop>false</ScaleCrop>
  <HeadingPairs>
    <vt:vector size="6" baseType="variant">
      <vt:variant>
        <vt:lpstr>Theme</vt:lpstr>
      </vt:variant>
      <vt:variant>
        <vt:i4>19</vt:i4>
      </vt:variant>
      <vt:variant>
        <vt:lpstr>Embedded OLE Servers</vt:lpstr>
      </vt:variant>
      <vt:variant>
        <vt:i4>1</vt:i4>
      </vt:variant>
      <vt:variant>
        <vt:lpstr>Slide Titles</vt:lpstr>
      </vt:variant>
      <vt:variant>
        <vt:i4>34</vt:i4>
      </vt:variant>
    </vt:vector>
  </HeadingPairs>
  <TitlesOfParts>
    <vt:vector size="54" baseType="lpstr">
      <vt:lpstr>Waveform</vt:lpstr>
      <vt:lpstr>1_Bright Blue Underwater Segoe Template</vt:lpstr>
      <vt:lpstr>2_Bright Blue Underwater Segoe Template</vt:lpstr>
      <vt:lpstr>3_Bright Blue Underwater Segoe Template</vt:lpstr>
      <vt:lpstr>4_Bright Blue Underwater Segoe Template</vt:lpstr>
      <vt:lpstr>5_Bright Blue Underwater Segoe Template</vt:lpstr>
      <vt:lpstr>6_Bright Blue Underwater Segoe Template</vt:lpstr>
      <vt:lpstr>7_Bright Blue Underwater Segoe Template</vt:lpstr>
      <vt:lpstr>8_Bright Blue Underwater Segoe Template</vt:lpstr>
      <vt:lpstr>6 AMW Slidemaster</vt:lpstr>
      <vt:lpstr>1_6 AMW Slidemaster</vt:lpstr>
      <vt:lpstr>2_6 AMW Slidemaster</vt:lpstr>
      <vt:lpstr>3_6 AMW Slidemaster</vt:lpstr>
      <vt:lpstr>4_6 AMW Slidemaster</vt:lpstr>
      <vt:lpstr>5_6 AMW Slidemaster</vt:lpstr>
      <vt:lpstr>6_6 AMW Slidemaster</vt:lpstr>
      <vt:lpstr>7_6 AMW Slidemaster</vt:lpstr>
      <vt:lpstr>8_6 AMW Slidemaster</vt:lpstr>
      <vt:lpstr>9_6 AMW Slidemaster</vt:lpstr>
      <vt:lpstr>Photo Editor Photo</vt:lpstr>
      <vt:lpstr>Slide 1</vt:lpstr>
      <vt:lpstr>Slide 2</vt:lpstr>
      <vt:lpstr>INTRODUCTIONS</vt:lpstr>
      <vt:lpstr>ROLL CALL</vt:lpstr>
      <vt:lpstr>TIME CHECK</vt:lpstr>
      <vt:lpstr>Slide 6</vt:lpstr>
      <vt:lpstr>MacDill 3-Day Forecast</vt:lpstr>
      <vt:lpstr>Airspace Weather</vt:lpstr>
      <vt:lpstr>Weather</vt:lpstr>
      <vt:lpstr>COMMUNICATIONS</vt:lpstr>
      <vt:lpstr>COMMUNICATIONS</vt:lpstr>
      <vt:lpstr>AIRSPACE</vt:lpstr>
      <vt:lpstr>Slide 13</vt:lpstr>
      <vt:lpstr>Slide 14</vt:lpstr>
      <vt:lpstr>Slide 15</vt:lpstr>
      <vt:lpstr>Slide 16</vt:lpstr>
      <vt:lpstr>Slide 17</vt:lpstr>
      <vt:lpstr>GROUND OPERATIONS</vt:lpstr>
      <vt:lpstr>EMERGENCIES</vt:lpstr>
      <vt:lpstr>EMERGENCIES</vt:lpstr>
      <vt:lpstr>EMERGENCIES</vt:lpstr>
      <vt:lpstr>PARACHUTIST</vt:lpstr>
      <vt:lpstr> BASH Wildlife Hazards </vt:lpstr>
      <vt:lpstr>Slide 24</vt:lpstr>
      <vt:lpstr>AIR SHOW SCHEDULE</vt:lpstr>
      <vt:lpstr>WAIVER REVIEW</vt:lpstr>
      <vt:lpstr>BRIEFING REVIEW</vt:lpstr>
      <vt:lpstr>SAFETY ISSUES</vt:lpstr>
      <vt:lpstr>HUMAN FACTORS “Over 80% of ALL accidents in aviation involve human error”</vt:lpstr>
      <vt:lpstr>HUMAN FACTORS</vt:lpstr>
      <vt:lpstr>THE BIG PICTURE</vt:lpstr>
      <vt:lpstr>COMMENTS/QUESTIONS</vt:lpstr>
      <vt:lpstr>TOMORROW’S BRIEFING</vt:lpstr>
      <vt:lpstr>Slide 34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airbossinc</dc:creator>
  <cp:lastModifiedBy>Linda Lewis</cp:lastModifiedBy>
  <cp:revision>57</cp:revision>
  <dcterms:created xsi:type="dcterms:W3CDTF">2014-11-05T18:04:48Z</dcterms:created>
  <dcterms:modified xsi:type="dcterms:W3CDTF">2016-11-20T14:22:54Z</dcterms:modified>
</cp:coreProperties>
</file>